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Arial Black" panose="020B0A04020102020204" pitchFamily="34" charset="0"/>
      <p:regular r:id="rId19"/>
      <p:bold r:id="rId20"/>
    </p:embeddedFont>
    <p:embeddedFont>
      <p:font typeface="Arial Narrow" panose="020B060602020203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Gill Sans" panose="020B0604020202020204" charset="0"/>
      <p:regular r:id="rId29"/>
      <p:bold r:id="rId30"/>
    </p:embeddedFont>
    <p:embeddedFont>
      <p:font typeface="Jost" panose="020B0604020202020204"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Trebuchet MS" panose="020B0603020202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2QTS1wBIqzdGdcEfLvebCDT7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CD3DF2-516D-425A-8811-2899B303D830}">
  <a:tblStyle styleId="{1DCD3DF2-516D-425A-8811-2899B303D83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0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heme" Target="theme/theme1.xml"/><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killsusatx.org/events/state-leadership-and-skills-conferen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xqIXmdXzWsQhYU7dgc5rQRy4D0ACi9ShxPMJdlv_alo/edit?tab=t.0#heading=h.aifvrermnbm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fa2c395b4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g2fa2c395b4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3d9b3ff41d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33d9b3ff41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121d390af1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121d390af1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1f0cda8078_1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31f0cda8078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u="sng">
                <a:solidFill>
                  <a:schemeClr val="hlink"/>
                </a:solidFill>
                <a:hlinkClick r:id="rId3"/>
              </a:rPr>
              <a:t>https://skillsusatx.org/events/state-leadership-and-skills-conference/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3d9b3ff41d_0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33d9b3ff41d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26b00b4e32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26b00b4e32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121d390af1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3121d390af1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1f0cda8078_1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31f0cda8078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fa115582e9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fa115582e9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fa2c395b4c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fa2c395b4c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1c7bd7bcd9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31c7bd7bcd9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fa2c395b4c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2fa2c395b4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3d9b3ff41d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33d9b3ff41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50">
                <a:solidFill>
                  <a:srgbClr val="2F2F2F"/>
                </a:solidFill>
                <a:latin typeface="Roboto"/>
                <a:ea typeface="Roboto"/>
                <a:cs typeface="Roboto"/>
                <a:sym typeface="Roboto"/>
              </a:rPr>
              <a:t>https://eform.pandadoc.com/?eform=4ef5b49e-37b2-48d4-8018-d1eceb631eb2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fa115582e9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fa115582e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u="sng">
                <a:solidFill>
                  <a:schemeClr val="hlink"/>
                </a:solidFill>
                <a:hlinkClick r:id="rId3"/>
              </a:rPr>
              <a:t>https://docs.google.com/document/d/1xqIXmdXzWsQhYU7dgc5rQRy4D0ACi9ShxPMJdlv_alo/edit?tab=t.0#heading=h.aifvrermnbmo</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ill Title Slide" type="title">
  <p:cSld name="TITLE">
    <p:spTree>
      <p:nvGrpSpPr>
        <p:cNvPr id="1" name="Shape 11"/>
        <p:cNvGrpSpPr/>
        <p:nvPr/>
      </p:nvGrpSpPr>
      <p:grpSpPr>
        <a:xfrm>
          <a:off x="0" y="0"/>
          <a:ext cx="0" cy="0"/>
          <a:chOff x="0" y="0"/>
          <a:chExt cx="0" cy="0"/>
        </a:xfrm>
      </p:grpSpPr>
      <p:pic>
        <p:nvPicPr>
          <p:cNvPr id="12" name="Google Shape;12;g285805c87a4_1_6"/>
          <p:cNvPicPr preferRelativeResize="0"/>
          <p:nvPr/>
        </p:nvPicPr>
        <p:blipFill rotWithShape="1">
          <a:blip r:embed="rId2">
            <a:alphaModFix/>
          </a:blip>
          <a:srcRect/>
          <a:stretch/>
        </p:blipFill>
        <p:spPr>
          <a:xfrm>
            <a:off x="-69448" y="-22425"/>
            <a:ext cx="12273023" cy="6903574"/>
          </a:xfrm>
          <a:prstGeom prst="rect">
            <a:avLst/>
          </a:prstGeom>
          <a:noFill/>
          <a:ln>
            <a:noFill/>
          </a:ln>
        </p:spPr>
      </p:pic>
      <p:sp>
        <p:nvSpPr>
          <p:cNvPr id="13" name="Google Shape;13;g285805c87a4_1_6"/>
          <p:cNvSpPr txBox="1">
            <a:spLocks noGrp="1"/>
          </p:cNvSpPr>
          <p:nvPr>
            <p:ph type="ctrTitle"/>
          </p:nvPr>
        </p:nvSpPr>
        <p:spPr>
          <a:xfrm>
            <a:off x="1524000" y="3987892"/>
            <a:ext cx="9144000" cy="915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Black"/>
              <a:buNone/>
              <a:defRPr sz="6000" b="1" i="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g285805c87a4_1_6"/>
          <p:cNvSpPr txBox="1">
            <a:spLocks noGrp="1"/>
          </p:cNvSpPr>
          <p:nvPr>
            <p:ph type="subTitle" idx="1"/>
          </p:nvPr>
        </p:nvSpPr>
        <p:spPr>
          <a:xfrm>
            <a:off x="1524000" y="4913591"/>
            <a:ext cx="9144000" cy="510600"/>
          </a:xfrm>
          <a:prstGeom prst="rect">
            <a:avLst/>
          </a:prstGeom>
          <a:noFill/>
          <a:ln>
            <a:noFill/>
          </a:ln>
          <a:effectLst>
            <a:outerShdw blurRad="50800" dist="16636" dir="2700000" algn="tl" rotWithShape="0">
              <a:srgbClr val="000000">
                <a:alpha val="55686"/>
              </a:srgbClr>
            </a:outerShdw>
          </a:effectLst>
        </p:spPr>
        <p:txBody>
          <a:bodyPr spcFirstLastPara="1" wrap="square" lIns="91425" tIns="45700" rIns="91425" bIns="45700" anchor="t" anchorCtr="0">
            <a:normAutofit/>
          </a:bodyPr>
          <a:lstStyle>
            <a:lvl1pPr lvl="0" algn="ctr">
              <a:lnSpc>
                <a:spcPct val="90000"/>
              </a:lnSpc>
              <a:spcBef>
                <a:spcPts val="1000"/>
              </a:spcBef>
              <a:spcAft>
                <a:spcPts val="0"/>
              </a:spcAft>
              <a:buClr>
                <a:srgbClr val="F2F2F2"/>
              </a:buClr>
              <a:buSzPts val="2400"/>
              <a:buNone/>
              <a:defRPr sz="2400" b="1" i="0">
                <a:solidFill>
                  <a:srgbClr val="F2F2F2"/>
                </a:solidFill>
                <a:latin typeface="Arial Narrow"/>
                <a:ea typeface="Arial Narrow"/>
                <a:cs typeface="Arial Narrow"/>
                <a:sym typeface="Arial Narrow"/>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g285805c87a4_1_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g285805c87a4_1_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285805c87a4_1_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g285805c87a4_1_6"/>
          <p:cNvPicPr preferRelativeResize="0"/>
          <p:nvPr/>
        </p:nvPicPr>
        <p:blipFill rotWithShape="1">
          <a:blip r:embed="rId3">
            <a:alphaModFix/>
          </a:blip>
          <a:srcRect/>
          <a:stretch/>
        </p:blipFill>
        <p:spPr>
          <a:xfrm>
            <a:off x="564116" y="854210"/>
            <a:ext cx="11063768" cy="26610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lumn with Titles" type="twoTxTwoObj">
  <p:cSld name="TWO_OBJECTS_WITH_TEXT">
    <p:spTree>
      <p:nvGrpSpPr>
        <p:cNvPr id="1" name="Shape 19"/>
        <p:cNvGrpSpPr/>
        <p:nvPr/>
      </p:nvGrpSpPr>
      <p:grpSpPr>
        <a:xfrm>
          <a:off x="0" y="0"/>
          <a:ext cx="0" cy="0"/>
          <a:chOff x="0" y="0"/>
          <a:chExt cx="0" cy="0"/>
        </a:xfrm>
      </p:grpSpPr>
      <p:pic>
        <p:nvPicPr>
          <p:cNvPr id="20" name="Google Shape;20;g285805c87a4_1_36"/>
          <p:cNvPicPr preferRelativeResize="0"/>
          <p:nvPr/>
        </p:nvPicPr>
        <p:blipFill rotWithShape="1">
          <a:blip r:embed="rId2">
            <a:alphaModFix/>
          </a:blip>
          <a:srcRect/>
          <a:stretch/>
        </p:blipFill>
        <p:spPr>
          <a:xfrm>
            <a:off x="-69448" y="-22425"/>
            <a:ext cx="12273023" cy="6903574"/>
          </a:xfrm>
          <a:prstGeom prst="rect">
            <a:avLst/>
          </a:prstGeom>
          <a:noFill/>
          <a:ln>
            <a:noFill/>
          </a:ln>
        </p:spPr>
      </p:pic>
      <p:sp>
        <p:nvSpPr>
          <p:cNvPr id="21" name="Google Shape;21;g285805c87a4_1_36"/>
          <p:cNvSpPr/>
          <p:nvPr/>
        </p:nvSpPr>
        <p:spPr>
          <a:xfrm>
            <a:off x="443694" y="1481559"/>
            <a:ext cx="5424600" cy="49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g285805c87a4_1_36"/>
          <p:cNvSpPr/>
          <p:nvPr/>
        </p:nvSpPr>
        <p:spPr>
          <a:xfrm>
            <a:off x="6323638" y="1481559"/>
            <a:ext cx="5424600" cy="49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g285805c87a4_1_36"/>
          <p:cNvSpPr txBox="1">
            <a:spLocks noGrp="1"/>
          </p:cNvSpPr>
          <p:nvPr>
            <p:ph type="title"/>
          </p:nvPr>
        </p:nvSpPr>
        <p:spPr>
          <a:xfrm>
            <a:off x="569431" y="531812"/>
            <a:ext cx="10515600" cy="8553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Arial Black"/>
              <a:buNone/>
              <a:defRPr sz="4000" b="1" i="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285805c87a4_1_36"/>
          <p:cNvSpPr txBox="1">
            <a:spLocks noGrp="1"/>
          </p:cNvSpPr>
          <p:nvPr>
            <p:ph type="body" idx="1"/>
          </p:nvPr>
        </p:nvSpPr>
        <p:spPr>
          <a:xfrm>
            <a:off x="555950" y="1620535"/>
            <a:ext cx="5196600" cy="465300"/>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chemeClr val="dk1"/>
              </a:buClr>
              <a:buSzPts val="2400"/>
              <a:buNone/>
              <a:defRPr sz="2400" b="1"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 name="Google Shape;25;g285805c87a4_1_36"/>
          <p:cNvSpPr txBox="1">
            <a:spLocks noGrp="1"/>
          </p:cNvSpPr>
          <p:nvPr>
            <p:ph type="body" idx="2"/>
          </p:nvPr>
        </p:nvSpPr>
        <p:spPr>
          <a:xfrm>
            <a:off x="569431" y="2224804"/>
            <a:ext cx="5183100" cy="3964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g285805c87a4_1_36"/>
          <p:cNvSpPr txBox="1">
            <a:spLocks noGrp="1"/>
          </p:cNvSpPr>
          <p:nvPr>
            <p:ph type="body" idx="3"/>
          </p:nvPr>
        </p:nvSpPr>
        <p:spPr>
          <a:xfrm>
            <a:off x="6531982" y="1620535"/>
            <a:ext cx="5077500" cy="465300"/>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chemeClr val="dk1"/>
              </a:buClr>
              <a:buSzPts val="2400"/>
              <a:buNone/>
              <a:defRPr sz="2400" b="1"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g285805c87a4_1_36"/>
          <p:cNvSpPr txBox="1">
            <a:spLocks noGrp="1"/>
          </p:cNvSpPr>
          <p:nvPr>
            <p:ph type="body" idx="4"/>
          </p:nvPr>
        </p:nvSpPr>
        <p:spPr>
          <a:xfrm>
            <a:off x="6531982" y="2224804"/>
            <a:ext cx="5077500" cy="39648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g285805c87a4_1_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285805c87a4_1_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g285805c87a4_1_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g285805c87a4_1_36"/>
          <p:cNvPicPr preferRelativeResize="0"/>
          <p:nvPr/>
        </p:nvPicPr>
        <p:blipFill rotWithShape="1">
          <a:blip r:embed="rId3">
            <a:alphaModFix/>
          </a:blip>
          <a:srcRect/>
          <a:stretch/>
        </p:blipFill>
        <p:spPr>
          <a:xfrm>
            <a:off x="10104890" y="397929"/>
            <a:ext cx="1839028" cy="9239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pic>
        <p:nvPicPr>
          <p:cNvPr id="33" name="Google Shape;33;g285805c87a4_1_14"/>
          <p:cNvPicPr preferRelativeResize="0"/>
          <p:nvPr/>
        </p:nvPicPr>
        <p:blipFill rotWithShape="1">
          <a:blip r:embed="rId2">
            <a:alphaModFix/>
          </a:blip>
          <a:srcRect/>
          <a:stretch/>
        </p:blipFill>
        <p:spPr>
          <a:xfrm>
            <a:off x="-69448" y="-22425"/>
            <a:ext cx="12273023" cy="6903574"/>
          </a:xfrm>
          <a:prstGeom prst="rect">
            <a:avLst/>
          </a:prstGeom>
          <a:noFill/>
          <a:ln>
            <a:noFill/>
          </a:ln>
        </p:spPr>
      </p:pic>
      <p:sp>
        <p:nvSpPr>
          <p:cNvPr id="34" name="Google Shape;34;g285805c87a4_1_14"/>
          <p:cNvSpPr txBox="1">
            <a:spLocks noGrp="1"/>
          </p:cNvSpPr>
          <p:nvPr>
            <p:ph type="title"/>
          </p:nvPr>
        </p:nvSpPr>
        <p:spPr>
          <a:xfrm>
            <a:off x="682906" y="365125"/>
            <a:ext cx="9965700" cy="9639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Arial Black"/>
              <a:buNone/>
              <a:defRPr sz="4000" b="1" i="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285805c87a4_1_14"/>
          <p:cNvSpPr txBox="1">
            <a:spLocks noGrp="1"/>
          </p:cNvSpPr>
          <p:nvPr>
            <p:ph type="body" idx="1"/>
          </p:nvPr>
        </p:nvSpPr>
        <p:spPr>
          <a:xfrm>
            <a:off x="838200" y="1825625"/>
            <a:ext cx="8282700" cy="4351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3365"/>
              </a:buClr>
              <a:buSzPts val="2800"/>
              <a:buChar char="•"/>
              <a:defRPr b="0" i="0">
                <a:solidFill>
                  <a:srgbClr val="003365"/>
                </a:solidFill>
                <a:latin typeface="Arial"/>
                <a:ea typeface="Arial"/>
                <a:cs typeface="Arial"/>
                <a:sym typeface="Arial"/>
              </a:defRPr>
            </a:lvl1pPr>
            <a:lvl2pPr marL="914400" lvl="1" indent="-381000" algn="l">
              <a:lnSpc>
                <a:spcPct val="90000"/>
              </a:lnSpc>
              <a:spcBef>
                <a:spcPts val="500"/>
              </a:spcBef>
              <a:spcAft>
                <a:spcPts val="0"/>
              </a:spcAft>
              <a:buClr>
                <a:srgbClr val="003365"/>
              </a:buClr>
              <a:buSzPts val="2400"/>
              <a:buChar char="•"/>
              <a:defRPr b="0" i="0">
                <a:solidFill>
                  <a:srgbClr val="003365"/>
                </a:solidFill>
                <a:latin typeface="Arial"/>
                <a:ea typeface="Arial"/>
                <a:cs typeface="Arial"/>
                <a:sym typeface="Arial"/>
              </a:defRPr>
            </a:lvl2pPr>
            <a:lvl3pPr marL="1371600" lvl="2" indent="-355600" algn="l">
              <a:lnSpc>
                <a:spcPct val="90000"/>
              </a:lnSpc>
              <a:spcBef>
                <a:spcPts val="500"/>
              </a:spcBef>
              <a:spcAft>
                <a:spcPts val="0"/>
              </a:spcAft>
              <a:buClr>
                <a:srgbClr val="003365"/>
              </a:buClr>
              <a:buSzPts val="2000"/>
              <a:buChar char="•"/>
              <a:defRPr b="0" i="0">
                <a:solidFill>
                  <a:srgbClr val="003365"/>
                </a:solidFill>
                <a:latin typeface="Arial"/>
                <a:ea typeface="Arial"/>
                <a:cs typeface="Arial"/>
                <a:sym typeface="Arial"/>
              </a:defRPr>
            </a:lvl3pPr>
            <a:lvl4pPr marL="1828800" lvl="3" indent="-342900" algn="l">
              <a:lnSpc>
                <a:spcPct val="90000"/>
              </a:lnSpc>
              <a:spcBef>
                <a:spcPts val="500"/>
              </a:spcBef>
              <a:spcAft>
                <a:spcPts val="0"/>
              </a:spcAft>
              <a:buClr>
                <a:srgbClr val="003365"/>
              </a:buClr>
              <a:buSzPts val="1800"/>
              <a:buChar char="•"/>
              <a:defRPr b="0" i="0">
                <a:solidFill>
                  <a:srgbClr val="003365"/>
                </a:solidFill>
                <a:latin typeface="Arial"/>
                <a:ea typeface="Arial"/>
                <a:cs typeface="Arial"/>
                <a:sym typeface="Arial"/>
              </a:defRPr>
            </a:lvl4pPr>
            <a:lvl5pPr marL="2286000" lvl="4" indent="-342900" algn="l">
              <a:lnSpc>
                <a:spcPct val="90000"/>
              </a:lnSpc>
              <a:spcBef>
                <a:spcPts val="500"/>
              </a:spcBef>
              <a:spcAft>
                <a:spcPts val="0"/>
              </a:spcAft>
              <a:buClr>
                <a:srgbClr val="003365"/>
              </a:buClr>
              <a:buSzPts val="1800"/>
              <a:buChar char="•"/>
              <a:defRPr b="0" i="0">
                <a:solidFill>
                  <a:srgbClr val="003365"/>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g285805c87a4_1_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285805c87a4_1_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285805c87a4_1_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g285805c87a4_1_14" descr="A black and white logo&#10;&#10;Description automatically generated"/>
          <p:cNvPicPr preferRelativeResize="0"/>
          <p:nvPr/>
        </p:nvPicPr>
        <p:blipFill rotWithShape="1">
          <a:blip r:embed="rId3">
            <a:alphaModFix/>
          </a:blip>
          <a:srcRect/>
          <a:stretch/>
        </p:blipFill>
        <p:spPr>
          <a:xfrm>
            <a:off x="10184555" y="3889093"/>
            <a:ext cx="1831493" cy="854307"/>
          </a:xfrm>
          <a:prstGeom prst="rect">
            <a:avLst/>
          </a:prstGeom>
          <a:noFill/>
          <a:ln>
            <a:noFill/>
          </a:ln>
        </p:spPr>
      </p:pic>
      <p:sp>
        <p:nvSpPr>
          <p:cNvPr id="40" name="Google Shape;40;g285805c87a4_1_14"/>
          <p:cNvSpPr/>
          <p:nvPr/>
        </p:nvSpPr>
        <p:spPr>
          <a:xfrm>
            <a:off x="567159" y="1405243"/>
            <a:ext cx="8739000" cy="51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g285805c87a4_1_14"/>
          <p:cNvSpPr/>
          <p:nvPr/>
        </p:nvSpPr>
        <p:spPr>
          <a:xfrm>
            <a:off x="6481824" y="1405243"/>
            <a:ext cx="4114800" cy="5169300"/>
          </a:xfrm>
          <a:prstGeom prst="parallelogram">
            <a:avLst>
              <a:gd name="adj" fmla="val 25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 name="Google Shape;42;g285805c87a4_1_14"/>
          <p:cNvPicPr preferRelativeResize="0"/>
          <p:nvPr/>
        </p:nvPicPr>
        <p:blipFill rotWithShape="1">
          <a:blip r:embed="rId4">
            <a:alphaModFix/>
          </a:blip>
          <a:srcRect/>
          <a:stretch/>
        </p:blipFill>
        <p:spPr>
          <a:xfrm>
            <a:off x="10079106" y="5061170"/>
            <a:ext cx="1936942" cy="973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 type="twoObj">
  <p:cSld name="TWO_OBJECTS">
    <p:spTree>
      <p:nvGrpSpPr>
        <p:cNvPr id="1" name="Shape 43"/>
        <p:cNvGrpSpPr/>
        <p:nvPr/>
      </p:nvGrpSpPr>
      <p:grpSpPr>
        <a:xfrm>
          <a:off x="0" y="0"/>
          <a:ext cx="0" cy="0"/>
          <a:chOff x="0" y="0"/>
          <a:chExt cx="0" cy="0"/>
        </a:xfrm>
      </p:grpSpPr>
      <p:pic>
        <p:nvPicPr>
          <p:cNvPr id="44" name="Google Shape;44;g285805c87a4_1_25"/>
          <p:cNvPicPr preferRelativeResize="0"/>
          <p:nvPr/>
        </p:nvPicPr>
        <p:blipFill rotWithShape="1">
          <a:blip r:embed="rId2">
            <a:alphaModFix/>
          </a:blip>
          <a:srcRect/>
          <a:stretch/>
        </p:blipFill>
        <p:spPr>
          <a:xfrm>
            <a:off x="-69448" y="-22425"/>
            <a:ext cx="12273023" cy="6903574"/>
          </a:xfrm>
          <a:prstGeom prst="rect">
            <a:avLst/>
          </a:prstGeom>
          <a:noFill/>
          <a:ln>
            <a:noFill/>
          </a:ln>
        </p:spPr>
      </p:pic>
      <p:sp>
        <p:nvSpPr>
          <p:cNvPr id="45" name="Google Shape;45;g285805c87a4_1_25"/>
          <p:cNvSpPr/>
          <p:nvPr/>
        </p:nvSpPr>
        <p:spPr>
          <a:xfrm>
            <a:off x="443694" y="1481559"/>
            <a:ext cx="5424600" cy="501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g285805c87a4_1_25"/>
          <p:cNvSpPr/>
          <p:nvPr/>
        </p:nvSpPr>
        <p:spPr>
          <a:xfrm>
            <a:off x="6323638" y="1481559"/>
            <a:ext cx="5424600" cy="501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g285805c87a4_1_25"/>
          <p:cNvSpPr txBox="1">
            <a:spLocks noGrp="1"/>
          </p:cNvSpPr>
          <p:nvPr>
            <p:ph type="title"/>
          </p:nvPr>
        </p:nvSpPr>
        <p:spPr>
          <a:xfrm>
            <a:off x="636608" y="557604"/>
            <a:ext cx="9208500" cy="7461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Arial Black"/>
              <a:buNone/>
              <a:defRPr sz="4000" b="1" i="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285805c87a4_1_25"/>
          <p:cNvSpPr txBox="1">
            <a:spLocks noGrp="1"/>
          </p:cNvSpPr>
          <p:nvPr>
            <p:ph type="body" idx="1"/>
          </p:nvPr>
        </p:nvSpPr>
        <p:spPr>
          <a:xfrm>
            <a:off x="636608" y="1666754"/>
            <a:ext cx="5069700" cy="4510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g285805c87a4_1_25"/>
          <p:cNvSpPr txBox="1">
            <a:spLocks noGrp="1"/>
          </p:cNvSpPr>
          <p:nvPr>
            <p:ph type="body" idx="2"/>
          </p:nvPr>
        </p:nvSpPr>
        <p:spPr>
          <a:xfrm>
            <a:off x="6485682" y="1666754"/>
            <a:ext cx="5069700" cy="4510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g285805c87a4_1_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285805c87a4_1_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285805c87a4_1_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3" name="Google Shape;53;g285805c87a4_1_25"/>
          <p:cNvPicPr preferRelativeResize="0"/>
          <p:nvPr/>
        </p:nvPicPr>
        <p:blipFill rotWithShape="1">
          <a:blip r:embed="rId3">
            <a:alphaModFix/>
          </a:blip>
          <a:srcRect/>
          <a:stretch/>
        </p:blipFill>
        <p:spPr>
          <a:xfrm>
            <a:off x="10104890" y="397929"/>
            <a:ext cx="1839028" cy="92395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enter Graphics" type="blank">
  <p:cSld name="BLANK">
    <p:spTree>
      <p:nvGrpSpPr>
        <p:cNvPr id="1" name="Shape 54"/>
        <p:cNvGrpSpPr/>
        <p:nvPr/>
      </p:nvGrpSpPr>
      <p:grpSpPr>
        <a:xfrm>
          <a:off x="0" y="0"/>
          <a:ext cx="0" cy="0"/>
          <a:chOff x="0" y="0"/>
          <a:chExt cx="0" cy="0"/>
        </a:xfrm>
      </p:grpSpPr>
      <p:pic>
        <p:nvPicPr>
          <p:cNvPr id="55" name="Google Shape;55;g285805c87a4_1_62"/>
          <p:cNvPicPr preferRelativeResize="0"/>
          <p:nvPr/>
        </p:nvPicPr>
        <p:blipFill rotWithShape="1">
          <a:blip r:embed="rId2">
            <a:alphaModFix/>
          </a:blip>
          <a:srcRect/>
          <a:stretch/>
        </p:blipFill>
        <p:spPr>
          <a:xfrm>
            <a:off x="-40511" y="-22788"/>
            <a:ext cx="12273023" cy="6903574"/>
          </a:xfrm>
          <a:prstGeom prst="rect">
            <a:avLst/>
          </a:prstGeom>
          <a:noFill/>
          <a:ln>
            <a:noFill/>
          </a:ln>
        </p:spPr>
      </p:pic>
      <p:sp>
        <p:nvSpPr>
          <p:cNvPr id="56" name="Google Shape;56;g285805c87a4_1_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285805c87a4_1_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285805c87a4_1_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g285805c87a4_1_62"/>
          <p:cNvSpPr/>
          <p:nvPr/>
        </p:nvSpPr>
        <p:spPr>
          <a:xfrm>
            <a:off x="430192" y="436943"/>
            <a:ext cx="11331600" cy="5984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mmary ALT Layout">
  <p:cSld name="Summary ALT Layout">
    <p:spTree>
      <p:nvGrpSpPr>
        <p:cNvPr id="1" name="Shape 60"/>
        <p:cNvGrpSpPr/>
        <p:nvPr/>
      </p:nvGrpSpPr>
      <p:grpSpPr>
        <a:xfrm>
          <a:off x="0" y="0"/>
          <a:ext cx="0" cy="0"/>
          <a:chOff x="0" y="0"/>
          <a:chExt cx="0" cy="0"/>
        </a:xfrm>
      </p:grpSpPr>
      <p:pic>
        <p:nvPicPr>
          <p:cNvPr id="61" name="Google Shape;61;g285805c87a4_1_76"/>
          <p:cNvPicPr preferRelativeResize="0"/>
          <p:nvPr/>
        </p:nvPicPr>
        <p:blipFill rotWithShape="1">
          <a:blip r:embed="rId2">
            <a:alphaModFix/>
          </a:blip>
          <a:srcRect/>
          <a:stretch/>
        </p:blipFill>
        <p:spPr>
          <a:xfrm>
            <a:off x="-56001" y="-22425"/>
            <a:ext cx="12273023" cy="6903574"/>
          </a:xfrm>
          <a:prstGeom prst="rect">
            <a:avLst/>
          </a:prstGeom>
          <a:noFill/>
          <a:ln>
            <a:noFill/>
          </a:ln>
        </p:spPr>
      </p:pic>
      <p:sp>
        <p:nvSpPr>
          <p:cNvPr id="62" name="Google Shape;62;g285805c87a4_1_76"/>
          <p:cNvSpPr txBox="1">
            <a:spLocks noGrp="1"/>
          </p:cNvSpPr>
          <p:nvPr>
            <p:ph type="title"/>
          </p:nvPr>
        </p:nvSpPr>
        <p:spPr>
          <a:xfrm>
            <a:off x="6096000" y="2379120"/>
            <a:ext cx="5746200" cy="9639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Arial"/>
              <a:buNone/>
              <a:defRPr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g285805c87a4_1_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285805c87a4_1_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285805c87a4_1_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g285805c87a4_1_76"/>
          <p:cNvPicPr preferRelativeResize="0"/>
          <p:nvPr/>
        </p:nvPicPr>
        <p:blipFill rotWithShape="1">
          <a:blip r:embed="rId3">
            <a:alphaModFix/>
          </a:blip>
          <a:srcRect/>
          <a:stretch/>
        </p:blipFill>
        <p:spPr>
          <a:xfrm>
            <a:off x="428501" y="725099"/>
            <a:ext cx="4890067" cy="488372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mmary Slide">
  <p:cSld name="Summary Slide">
    <p:spTree>
      <p:nvGrpSpPr>
        <p:cNvPr id="1" name="Shape 67"/>
        <p:cNvGrpSpPr/>
        <p:nvPr/>
      </p:nvGrpSpPr>
      <p:grpSpPr>
        <a:xfrm>
          <a:off x="0" y="0"/>
          <a:ext cx="0" cy="0"/>
          <a:chOff x="0" y="0"/>
          <a:chExt cx="0" cy="0"/>
        </a:xfrm>
      </p:grpSpPr>
      <p:pic>
        <p:nvPicPr>
          <p:cNvPr id="68" name="Google Shape;68;g285805c87a4_1_68"/>
          <p:cNvPicPr preferRelativeResize="0"/>
          <p:nvPr/>
        </p:nvPicPr>
        <p:blipFill rotWithShape="1">
          <a:blip r:embed="rId2">
            <a:alphaModFix/>
          </a:blip>
          <a:srcRect/>
          <a:stretch/>
        </p:blipFill>
        <p:spPr>
          <a:xfrm>
            <a:off x="-69448" y="-22425"/>
            <a:ext cx="3827060" cy="6903574"/>
          </a:xfrm>
          <a:prstGeom prst="rect">
            <a:avLst/>
          </a:prstGeom>
          <a:noFill/>
          <a:ln>
            <a:noFill/>
          </a:ln>
        </p:spPr>
      </p:pic>
      <p:sp>
        <p:nvSpPr>
          <p:cNvPr id="69" name="Google Shape;69;g285805c87a4_1_68"/>
          <p:cNvSpPr txBox="1">
            <a:spLocks noGrp="1"/>
          </p:cNvSpPr>
          <p:nvPr>
            <p:ph type="title"/>
          </p:nvPr>
        </p:nvSpPr>
        <p:spPr>
          <a:xfrm>
            <a:off x="3871912" y="365125"/>
            <a:ext cx="7972500" cy="963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sz="40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285805c87a4_1_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285805c87a4_1_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285805c87a4_1_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g285805c87a4_1_68"/>
          <p:cNvSpPr txBox="1">
            <a:spLocks noGrp="1"/>
          </p:cNvSpPr>
          <p:nvPr>
            <p:ph type="body" idx="1"/>
          </p:nvPr>
        </p:nvSpPr>
        <p:spPr>
          <a:xfrm>
            <a:off x="3871913" y="1657350"/>
            <a:ext cx="7972500" cy="4486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solidFill>
                  <a:schemeClr val="dk1"/>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b="0" i="0">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b="0" i="0">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4" name="Google Shape;74;g285805c87a4_1_68"/>
          <p:cNvPicPr preferRelativeResize="0"/>
          <p:nvPr/>
        </p:nvPicPr>
        <p:blipFill rotWithShape="1">
          <a:blip r:embed="rId3">
            <a:alphaModFix/>
          </a:blip>
          <a:srcRect/>
          <a:stretch/>
        </p:blipFill>
        <p:spPr>
          <a:xfrm>
            <a:off x="229367" y="1408766"/>
            <a:ext cx="3229430" cy="322524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Points">
  <p:cSld name="3 Points">
    <p:spTree>
      <p:nvGrpSpPr>
        <p:cNvPr id="1" name="Shape 75"/>
        <p:cNvGrpSpPr/>
        <p:nvPr/>
      </p:nvGrpSpPr>
      <p:grpSpPr>
        <a:xfrm>
          <a:off x="0" y="0"/>
          <a:ext cx="0" cy="0"/>
          <a:chOff x="0" y="0"/>
          <a:chExt cx="0" cy="0"/>
        </a:xfrm>
      </p:grpSpPr>
      <p:pic>
        <p:nvPicPr>
          <p:cNvPr id="76" name="Google Shape;76;g285805c87a4_1_49"/>
          <p:cNvPicPr preferRelativeResize="0"/>
          <p:nvPr/>
        </p:nvPicPr>
        <p:blipFill rotWithShape="1">
          <a:blip r:embed="rId2">
            <a:alphaModFix/>
          </a:blip>
          <a:srcRect/>
          <a:stretch/>
        </p:blipFill>
        <p:spPr>
          <a:xfrm>
            <a:off x="-69448" y="-22425"/>
            <a:ext cx="12273023" cy="6903574"/>
          </a:xfrm>
          <a:prstGeom prst="rect">
            <a:avLst/>
          </a:prstGeom>
          <a:noFill/>
          <a:ln>
            <a:noFill/>
          </a:ln>
        </p:spPr>
      </p:pic>
      <p:sp>
        <p:nvSpPr>
          <p:cNvPr id="77" name="Google Shape;77;g285805c87a4_1_49"/>
          <p:cNvSpPr txBox="1">
            <a:spLocks noGrp="1"/>
          </p:cNvSpPr>
          <p:nvPr>
            <p:ph type="title"/>
          </p:nvPr>
        </p:nvSpPr>
        <p:spPr>
          <a:xfrm>
            <a:off x="838200" y="365125"/>
            <a:ext cx="10515600" cy="9639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Arial Black"/>
              <a:buNone/>
              <a:defRPr sz="4000" b="1" i="0">
                <a:solidFill>
                  <a:schemeClr val="lt1"/>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285805c87a4_1_49"/>
          <p:cNvSpPr/>
          <p:nvPr/>
        </p:nvSpPr>
        <p:spPr>
          <a:xfrm>
            <a:off x="1288648" y="1662394"/>
            <a:ext cx="9614400" cy="11775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g285805c87a4_1_49"/>
          <p:cNvSpPr/>
          <p:nvPr/>
        </p:nvSpPr>
        <p:spPr>
          <a:xfrm>
            <a:off x="216029" y="1494717"/>
            <a:ext cx="1488300" cy="1488300"/>
          </a:xfrm>
          <a:prstGeom prst="ellipse">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g285805c87a4_1_49"/>
          <p:cNvSpPr txBox="1">
            <a:spLocks noGrp="1"/>
          </p:cNvSpPr>
          <p:nvPr>
            <p:ph type="body" idx="1"/>
          </p:nvPr>
        </p:nvSpPr>
        <p:spPr>
          <a:xfrm>
            <a:off x="1857083" y="1769869"/>
            <a:ext cx="8766000" cy="963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g285805c87a4_1_49"/>
          <p:cNvSpPr/>
          <p:nvPr/>
        </p:nvSpPr>
        <p:spPr>
          <a:xfrm>
            <a:off x="1319553" y="3526481"/>
            <a:ext cx="9614400" cy="11775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g285805c87a4_1_49"/>
          <p:cNvSpPr/>
          <p:nvPr/>
        </p:nvSpPr>
        <p:spPr>
          <a:xfrm>
            <a:off x="246934" y="3358804"/>
            <a:ext cx="1488300" cy="1488300"/>
          </a:xfrm>
          <a:prstGeom prst="ellipse">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g285805c87a4_1_49"/>
          <p:cNvSpPr/>
          <p:nvPr/>
        </p:nvSpPr>
        <p:spPr>
          <a:xfrm>
            <a:off x="1319553" y="5287654"/>
            <a:ext cx="9614400" cy="11775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g285805c87a4_1_49"/>
          <p:cNvSpPr/>
          <p:nvPr/>
        </p:nvSpPr>
        <p:spPr>
          <a:xfrm>
            <a:off x="246934" y="5119977"/>
            <a:ext cx="1488300" cy="1488300"/>
          </a:xfrm>
          <a:prstGeom prst="ellipse">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g285805c87a4_1_49"/>
          <p:cNvSpPr txBox="1">
            <a:spLocks noGrp="1"/>
          </p:cNvSpPr>
          <p:nvPr>
            <p:ph type="body" idx="2"/>
          </p:nvPr>
        </p:nvSpPr>
        <p:spPr>
          <a:xfrm>
            <a:off x="1916654" y="3593663"/>
            <a:ext cx="8706600" cy="1043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sz="1800" b="0" i="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b="0" i="0">
                <a:latin typeface="Arial"/>
                <a:ea typeface="Arial"/>
                <a:cs typeface="Arial"/>
                <a:sym typeface="Arial"/>
              </a:defRPr>
            </a:lvl4pPr>
            <a:lvl5pPr marL="2286000" lvl="4" indent="-317500" algn="l">
              <a:lnSpc>
                <a:spcPct val="90000"/>
              </a:lnSpc>
              <a:spcBef>
                <a:spcPts val="500"/>
              </a:spcBef>
              <a:spcAft>
                <a:spcPts val="0"/>
              </a:spcAft>
              <a:buClr>
                <a:schemeClr val="dk1"/>
              </a:buClr>
              <a:buSzPts val="1400"/>
              <a:buChar char="•"/>
              <a:defRPr sz="14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g285805c87a4_1_49"/>
          <p:cNvSpPr txBox="1">
            <a:spLocks noGrp="1"/>
          </p:cNvSpPr>
          <p:nvPr>
            <p:ph type="body" idx="3"/>
          </p:nvPr>
        </p:nvSpPr>
        <p:spPr>
          <a:xfrm>
            <a:off x="1857082" y="5354836"/>
            <a:ext cx="8766000" cy="1043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sz="1800" b="0" i="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3pPr>
            <a:lvl4pPr marL="1828800" lvl="3" indent="-317500" algn="l">
              <a:lnSpc>
                <a:spcPct val="90000"/>
              </a:lnSpc>
              <a:spcBef>
                <a:spcPts val="500"/>
              </a:spcBef>
              <a:spcAft>
                <a:spcPts val="0"/>
              </a:spcAft>
              <a:buClr>
                <a:schemeClr val="dk1"/>
              </a:buClr>
              <a:buSzPts val="1400"/>
              <a:buChar char="•"/>
              <a:defRPr sz="1400" b="0" i="0">
                <a:latin typeface="Arial"/>
                <a:ea typeface="Arial"/>
                <a:cs typeface="Arial"/>
                <a:sym typeface="Arial"/>
              </a:defRPr>
            </a:lvl4pPr>
            <a:lvl5pPr marL="2286000" lvl="4" indent="-317500" algn="l">
              <a:lnSpc>
                <a:spcPct val="90000"/>
              </a:lnSpc>
              <a:spcBef>
                <a:spcPts val="500"/>
              </a:spcBef>
              <a:spcAft>
                <a:spcPts val="0"/>
              </a:spcAft>
              <a:buClr>
                <a:schemeClr val="dk1"/>
              </a:buClr>
              <a:buSzPts val="1400"/>
              <a:buChar char="•"/>
              <a:defRPr sz="14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7" name="Google Shape;87;g285805c87a4_1_49"/>
          <p:cNvPicPr preferRelativeResize="0"/>
          <p:nvPr/>
        </p:nvPicPr>
        <p:blipFill rotWithShape="1">
          <a:blip r:embed="rId3">
            <a:alphaModFix/>
          </a:blip>
          <a:srcRect/>
          <a:stretch/>
        </p:blipFill>
        <p:spPr>
          <a:xfrm>
            <a:off x="10104890" y="397929"/>
            <a:ext cx="1839028" cy="92395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g285805c87a4_1_0"/>
          <p:cNvSpPr txBox="1">
            <a:spLocks noGrp="1"/>
          </p:cNvSpPr>
          <p:nvPr>
            <p:ph type="title"/>
          </p:nvPr>
        </p:nvSpPr>
        <p:spPr>
          <a:xfrm>
            <a:off x="838200" y="365125"/>
            <a:ext cx="10515600" cy="9639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g285805c87a4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g285805c87a4_1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g285805c87a4_1_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g285805c87a4_1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echchair@skillsusatx.or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1280016" y="3968470"/>
            <a:ext cx="9327600" cy="16464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6600"/>
              <a:buFont typeface="Trebuchet MS"/>
              <a:buNone/>
            </a:pPr>
            <a:r>
              <a:rPr lang="en-US" sz="7200">
                <a:solidFill>
                  <a:schemeClr val="lt1"/>
                </a:solidFill>
                <a:latin typeface="Jost"/>
                <a:ea typeface="Jost"/>
                <a:cs typeface="Jost"/>
                <a:sym typeface="Jost"/>
              </a:rPr>
              <a:t>SkillsUSA Texas</a:t>
            </a:r>
            <a:br>
              <a:rPr lang="en-US" sz="7200">
                <a:solidFill>
                  <a:schemeClr val="lt1"/>
                </a:solidFill>
                <a:latin typeface="Jost"/>
                <a:ea typeface="Jost"/>
                <a:cs typeface="Jost"/>
                <a:sym typeface="Jost"/>
              </a:rPr>
            </a:br>
            <a:r>
              <a:rPr lang="en-US" sz="7200">
                <a:solidFill>
                  <a:schemeClr val="lt1"/>
                </a:solidFill>
                <a:latin typeface="Jost"/>
                <a:ea typeface="Jost"/>
                <a:cs typeface="Jost"/>
                <a:sym typeface="Jost"/>
              </a:rPr>
              <a:t>2024 - 2025</a:t>
            </a:r>
            <a:endParaRPr sz="7200">
              <a:solidFill>
                <a:schemeClr val="lt1"/>
              </a:solidFill>
              <a:latin typeface="Jost"/>
              <a:ea typeface="Jost"/>
              <a:cs typeface="Jost"/>
              <a:sym typeface="Jost"/>
            </a:endParaRPr>
          </a:p>
        </p:txBody>
      </p:sp>
      <p:sp>
        <p:nvSpPr>
          <p:cNvPr id="93" name="Google Shape;93;p1"/>
          <p:cNvSpPr txBox="1">
            <a:spLocks noGrp="1"/>
          </p:cNvSpPr>
          <p:nvPr>
            <p:ph type="subTitle" idx="1"/>
          </p:nvPr>
        </p:nvSpPr>
        <p:spPr>
          <a:xfrm>
            <a:off x="2234774" y="5696708"/>
            <a:ext cx="7418100" cy="1695000"/>
          </a:xfrm>
          <a:prstGeom prst="rect">
            <a:avLst/>
          </a:prstGeom>
          <a:noFill/>
          <a:ln>
            <a:noFill/>
          </a:ln>
          <a:effectLst>
            <a:outerShdw blurRad="50800" dist="16636" dir="2700000" algn="tl" rotWithShape="0">
              <a:srgbClr val="000000">
                <a:alpha val="55686"/>
              </a:srgbClr>
            </a:outerShdw>
          </a:effectLst>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lt1"/>
              </a:buClr>
              <a:buSzPts val="2240"/>
              <a:buNone/>
            </a:pPr>
            <a:r>
              <a:rPr lang="en-US" sz="2000" b="1">
                <a:solidFill>
                  <a:schemeClr val="lt1"/>
                </a:solidFill>
                <a:latin typeface="Gill Sans"/>
                <a:ea typeface="Gill Sans"/>
                <a:cs typeface="Gill Sans"/>
                <a:sym typeface="Gill Sans"/>
              </a:rPr>
              <a:t>Crystal Latham Alford, Executive Director</a:t>
            </a:r>
            <a:endParaRPr sz="2000" b="1" i="1">
              <a:solidFill>
                <a:schemeClr val="lt1"/>
              </a:solidFill>
              <a:latin typeface="Gill Sans"/>
              <a:ea typeface="Gill Sans"/>
              <a:cs typeface="Gill Sans"/>
              <a:sym typeface="Gill Sans"/>
            </a:endParaRPr>
          </a:p>
          <a:p>
            <a:pPr marL="0" lvl="0" indent="0" algn="ctr" rtl="0">
              <a:lnSpc>
                <a:spcPct val="150000"/>
              </a:lnSpc>
              <a:spcBef>
                <a:spcPts val="0"/>
              </a:spcBef>
              <a:spcAft>
                <a:spcPts val="0"/>
              </a:spcAft>
              <a:buClr>
                <a:schemeClr val="lt1"/>
              </a:buClr>
              <a:buSzPts val="2240"/>
              <a:buNone/>
            </a:pPr>
            <a:r>
              <a:rPr lang="en-US" sz="2000" b="1" i="1">
                <a:solidFill>
                  <a:schemeClr val="lt1"/>
                </a:solidFill>
                <a:latin typeface="Gill Sans"/>
                <a:ea typeface="Gill Sans"/>
                <a:cs typeface="Gill Sans"/>
                <a:sym typeface="Gill Sans"/>
              </a:rPr>
              <a:t>903-887-4013</a:t>
            </a:r>
            <a:endParaRPr sz="1600" b="1">
              <a:solidFill>
                <a:schemeClr val="lt1"/>
              </a:solidFill>
              <a:latin typeface="Gill Sans"/>
              <a:ea typeface="Gill Sans"/>
              <a:cs typeface="Gill Sans"/>
              <a:sym typeface="Gill Sans"/>
            </a:endParaRPr>
          </a:p>
          <a:p>
            <a:pPr marL="0" lvl="0" indent="0" algn="ctr" rtl="0">
              <a:lnSpc>
                <a:spcPct val="100000"/>
              </a:lnSpc>
              <a:spcBef>
                <a:spcPts val="0"/>
              </a:spcBef>
              <a:spcAft>
                <a:spcPts val="0"/>
              </a:spcAft>
              <a:buClr>
                <a:schemeClr val="dk1"/>
              </a:buClr>
              <a:buSzPts val="2240"/>
              <a:buNone/>
            </a:pP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fa2c395b4c_0_1"/>
          <p:cNvSpPr/>
          <p:nvPr/>
        </p:nvSpPr>
        <p:spPr>
          <a:xfrm>
            <a:off x="737625" y="1634750"/>
            <a:ext cx="3598200" cy="3907500"/>
          </a:xfrm>
          <a:prstGeom prst="roundRect">
            <a:avLst>
              <a:gd name="adj" fmla="val 16667"/>
            </a:avLst>
          </a:prstGeom>
          <a:solidFill>
            <a:schemeClr val="lt2"/>
          </a:solidFill>
          <a:ln w="9525" cap="flat" cmpd="sng">
            <a:solidFill>
              <a:srgbClr val="17406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 name="Google Shape;161;g2fa2c395b4c_0_1"/>
          <p:cNvSpPr txBox="1"/>
          <p:nvPr/>
        </p:nvSpPr>
        <p:spPr>
          <a:xfrm>
            <a:off x="388349" y="549075"/>
            <a:ext cx="11469000" cy="5927400"/>
          </a:xfrm>
          <a:prstGeom prst="rect">
            <a:avLst/>
          </a:prstGeom>
          <a:solidFill>
            <a:schemeClr val="lt1"/>
          </a:solidFill>
          <a:ln>
            <a:noFill/>
          </a:ln>
        </p:spPr>
        <p:txBody>
          <a:bodyPr spcFirstLastPara="1" wrap="square" lIns="91425" tIns="45700" rIns="91425" bIns="45700" anchor="t" anchorCtr="0">
            <a:noAutofit/>
          </a:bodyPr>
          <a:lstStyle/>
          <a:p>
            <a:pPr marL="285750" marR="0" lvl="0" indent="-107950" algn="l" rtl="0">
              <a:lnSpc>
                <a:spcPct val="150000"/>
              </a:lnSpc>
              <a:spcBef>
                <a:spcPts val="0"/>
              </a:spcBef>
              <a:spcAft>
                <a:spcPts val="0"/>
              </a:spcAft>
              <a:buClr>
                <a:srgbClr val="2F5589"/>
              </a:buClr>
              <a:buSzPts val="2800"/>
              <a:buFont typeface="Arial"/>
              <a:buNone/>
            </a:pPr>
            <a:endParaRPr sz="3200" b="0" i="0" u="none" strike="noStrike" cap="none">
              <a:solidFill>
                <a:srgbClr val="2F5589"/>
              </a:solidFill>
              <a:latin typeface="Gill Sans"/>
              <a:ea typeface="Gill Sans"/>
              <a:cs typeface="Gill Sans"/>
              <a:sym typeface="Gill Sans"/>
            </a:endParaRPr>
          </a:p>
          <a:p>
            <a:pPr marL="285750" marR="0" lvl="0" indent="-107950" algn="l" rtl="0">
              <a:lnSpc>
                <a:spcPct val="150000"/>
              </a:lnSpc>
              <a:spcBef>
                <a:spcPts val="0"/>
              </a:spcBef>
              <a:spcAft>
                <a:spcPts val="0"/>
              </a:spcAft>
              <a:buClr>
                <a:srgbClr val="2F5589"/>
              </a:buClr>
              <a:buSzPts val="2800"/>
              <a:buFont typeface="Arial"/>
              <a:buNone/>
            </a:pPr>
            <a:endParaRPr sz="1600" b="0" i="0" u="none" strike="noStrike" cap="none">
              <a:solidFill>
                <a:srgbClr val="2F5589"/>
              </a:solidFill>
              <a:latin typeface="Gill Sans"/>
              <a:ea typeface="Gill Sans"/>
              <a:cs typeface="Gill Sans"/>
              <a:sym typeface="Gill Sans"/>
            </a:endParaRPr>
          </a:p>
          <a:p>
            <a:pPr marL="285750" marR="0" lvl="0" indent="-107950" algn="l" rtl="0">
              <a:lnSpc>
                <a:spcPct val="150000"/>
              </a:lnSpc>
              <a:spcBef>
                <a:spcPts val="0"/>
              </a:spcBef>
              <a:spcAft>
                <a:spcPts val="0"/>
              </a:spcAft>
              <a:buClr>
                <a:srgbClr val="000000"/>
              </a:buClr>
              <a:buSzPts val="2800"/>
              <a:buFont typeface="Gill Sans"/>
              <a:buNone/>
            </a:pPr>
            <a:endParaRPr sz="3200">
              <a:latin typeface="Gill Sans"/>
              <a:ea typeface="Gill Sans"/>
              <a:cs typeface="Gill Sans"/>
              <a:sym typeface="Gill Sans"/>
            </a:endParaRPr>
          </a:p>
        </p:txBody>
      </p:sp>
      <p:sp>
        <p:nvSpPr>
          <p:cNvPr id="162" name="Google Shape;162;g2fa2c395b4c_0_1"/>
          <p:cNvSpPr txBox="1">
            <a:spLocks noGrp="1"/>
          </p:cNvSpPr>
          <p:nvPr>
            <p:ph type="ctrTitle"/>
          </p:nvPr>
        </p:nvSpPr>
        <p:spPr>
          <a:xfrm>
            <a:off x="0" y="387300"/>
            <a:ext cx="11990100" cy="8004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4800"/>
              <a:buFont typeface="Trebuchet MS"/>
              <a:buNone/>
            </a:pPr>
            <a:r>
              <a:rPr lang="en-US" sz="4000">
                <a:solidFill>
                  <a:schemeClr val="dk1"/>
                </a:solidFill>
                <a:latin typeface="Jost"/>
                <a:ea typeface="Jost"/>
                <a:cs typeface="Jost"/>
                <a:sym typeface="Jost"/>
              </a:rPr>
              <a:t>State Officer Application  - Deadline 3/15</a:t>
            </a:r>
            <a:endParaRPr sz="1600">
              <a:solidFill>
                <a:schemeClr val="dk1"/>
              </a:solidFill>
              <a:latin typeface="Jost"/>
              <a:ea typeface="Jost"/>
              <a:cs typeface="Jost"/>
              <a:sym typeface="Jost"/>
            </a:endParaRPr>
          </a:p>
        </p:txBody>
      </p:sp>
      <p:cxnSp>
        <p:nvCxnSpPr>
          <p:cNvPr id="163" name="Google Shape;163;g2fa2c395b4c_0_1"/>
          <p:cNvCxnSpPr/>
          <p:nvPr/>
        </p:nvCxnSpPr>
        <p:spPr>
          <a:xfrm rot="10800000" flipH="1">
            <a:off x="674765" y="1143049"/>
            <a:ext cx="10724700" cy="44700"/>
          </a:xfrm>
          <a:prstGeom prst="straightConnector1">
            <a:avLst/>
          </a:prstGeom>
          <a:noFill/>
          <a:ln w="76200" cap="flat" cmpd="sng">
            <a:solidFill>
              <a:srgbClr val="2F5589"/>
            </a:solidFill>
            <a:prstDash val="solid"/>
            <a:round/>
            <a:headEnd type="none" w="sm" len="sm"/>
            <a:tailEnd type="none" w="sm" len="sm"/>
          </a:ln>
        </p:spPr>
      </p:cxnSp>
      <p:sp>
        <p:nvSpPr>
          <p:cNvPr id="164" name="Google Shape;164;g2fa2c395b4c_0_1"/>
          <p:cNvSpPr txBox="1"/>
          <p:nvPr/>
        </p:nvSpPr>
        <p:spPr>
          <a:xfrm>
            <a:off x="6698500" y="1375575"/>
            <a:ext cx="4416000" cy="54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65" name="Google Shape;165;g2fa2c395b4c_0_1"/>
          <p:cNvPicPr preferRelativeResize="0"/>
          <p:nvPr/>
        </p:nvPicPr>
        <p:blipFill>
          <a:blip r:embed="rId3">
            <a:alphaModFix/>
          </a:blip>
          <a:stretch>
            <a:fillRect/>
          </a:stretch>
        </p:blipFill>
        <p:spPr>
          <a:xfrm>
            <a:off x="6130750" y="1187750"/>
            <a:ext cx="5551501" cy="5288725"/>
          </a:xfrm>
          <a:prstGeom prst="rect">
            <a:avLst/>
          </a:prstGeom>
          <a:noFill/>
          <a:ln>
            <a:noFill/>
          </a:ln>
        </p:spPr>
      </p:pic>
      <p:sp>
        <p:nvSpPr>
          <p:cNvPr id="166" name="Google Shape;166;g2fa2c395b4c_0_1"/>
          <p:cNvSpPr txBox="1"/>
          <p:nvPr/>
        </p:nvSpPr>
        <p:spPr>
          <a:xfrm>
            <a:off x="737625" y="1264400"/>
            <a:ext cx="4934100" cy="4648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b="1">
                <a:solidFill>
                  <a:schemeClr val="dk1"/>
                </a:solidFill>
                <a:latin typeface="Calibri"/>
                <a:ea typeface="Calibri"/>
                <a:cs typeface="Calibri"/>
                <a:sym typeface="Calibri"/>
              </a:rPr>
              <a:t>March 19</a:t>
            </a:r>
            <a:r>
              <a:rPr lang="en-US" sz="2500">
                <a:solidFill>
                  <a:schemeClr val="dk1"/>
                </a:solidFill>
                <a:latin typeface="Calibri"/>
                <a:ea typeface="Calibri"/>
                <a:cs typeface="Calibri"/>
                <a:sym typeface="Calibri"/>
              </a:rPr>
              <a:t> - Notified for Testing</a:t>
            </a: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US" sz="2500" b="1">
                <a:solidFill>
                  <a:schemeClr val="dk1"/>
                </a:solidFill>
                <a:latin typeface="Calibri"/>
                <a:ea typeface="Calibri"/>
                <a:cs typeface="Calibri"/>
                <a:sym typeface="Calibri"/>
              </a:rPr>
              <a:t>March 24</a:t>
            </a:r>
            <a:r>
              <a:rPr lang="en-US" sz="2500">
                <a:solidFill>
                  <a:schemeClr val="dk1"/>
                </a:solidFill>
                <a:latin typeface="Calibri"/>
                <a:ea typeface="Calibri"/>
                <a:cs typeface="Calibri"/>
                <a:sym typeface="Calibri"/>
              </a:rPr>
              <a:t> - Testing</a:t>
            </a: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US" sz="2500" b="1">
                <a:solidFill>
                  <a:schemeClr val="dk1"/>
                </a:solidFill>
                <a:latin typeface="Calibri"/>
                <a:ea typeface="Calibri"/>
                <a:cs typeface="Calibri"/>
                <a:sym typeface="Calibri"/>
              </a:rPr>
              <a:t>March 25</a:t>
            </a:r>
            <a:r>
              <a:rPr lang="en-US" sz="2500">
                <a:solidFill>
                  <a:schemeClr val="dk1"/>
                </a:solidFill>
                <a:latin typeface="Calibri"/>
                <a:ea typeface="Calibri"/>
                <a:cs typeface="Calibri"/>
                <a:sym typeface="Calibri"/>
              </a:rPr>
              <a:t> - Top 30</a:t>
            </a: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US" sz="2500" b="1">
                <a:solidFill>
                  <a:schemeClr val="dk1"/>
                </a:solidFill>
                <a:latin typeface="Calibri"/>
                <a:ea typeface="Calibri"/>
                <a:cs typeface="Calibri"/>
                <a:sym typeface="Calibri"/>
              </a:rPr>
              <a:t>April 2</a:t>
            </a:r>
            <a:r>
              <a:rPr lang="en-US" sz="2500">
                <a:solidFill>
                  <a:schemeClr val="dk1"/>
                </a:solidFill>
                <a:latin typeface="Calibri"/>
                <a:ea typeface="Calibri"/>
                <a:cs typeface="Calibri"/>
                <a:sym typeface="Calibri"/>
              </a:rPr>
              <a:t> - Interviews, Top 15 Announced at Opening</a:t>
            </a: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US" sz="2500" b="1">
                <a:solidFill>
                  <a:schemeClr val="dk1"/>
                </a:solidFill>
                <a:latin typeface="Calibri"/>
                <a:ea typeface="Calibri"/>
                <a:cs typeface="Calibri"/>
                <a:sym typeface="Calibri"/>
              </a:rPr>
              <a:t>April 4</a:t>
            </a:r>
            <a:r>
              <a:rPr lang="en-US" sz="2500">
                <a:solidFill>
                  <a:schemeClr val="dk1"/>
                </a:solidFill>
                <a:latin typeface="Calibri"/>
                <a:ea typeface="Calibri"/>
                <a:cs typeface="Calibri"/>
                <a:sym typeface="Calibri"/>
              </a:rPr>
              <a:t> - Speeches &amp; Questions</a:t>
            </a: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US" sz="2500" b="1">
                <a:solidFill>
                  <a:schemeClr val="dk1"/>
                </a:solidFill>
                <a:latin typeface="Calibri"/>
                <a:ea typeface="Calibri"/>
                <a:cs typeface="Calibri"/>
                <a:sym typeface="Calibri"/>
              </a:rPr>
              <a:t>April 5 </a:t>
            </a:r>
            <a:r>
              <a:rPr lang="en-US" sz="2500">
                <a:solidFill>
                  <a:schemeClr val="dk1"/>
                </a:solidFill>
                <a:latin typeface="Calibri"/>
                <a:ea typeface="Calibri"/>
                <a:cs typeface="Calibri"/>
                <a:sym typeface="Calibri"/>
              </a:rPr>
              <a:t>- Announcement of Officers at Closing</a:t>
            </a: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3d9b3ff41d_0_48"/>
          <p:cNvSpPr/>
          <p:nvPr/>
        </p:nvSpPr>
        <p:spPr>
          <a:xfrm>
            <a:off x="737625" y="1634750"/>
            <a:ext cx="3598200" cy="3907500"/>
          </a:xfrm>
          <a:prstGeom prst="roundRect">
            <a:avLst>
              <a:gd name="adj" fmla="val 16667"/>
            </a:avLst>
          </a:prstGeom>
          <a:solidFill>
            <a:schemeClr val="lt2"/>
          </a:solidFill>
          <a:ln w="9525" cap="flat" cmpd="sng">
            <a:solidFill>
              <a:srgbClr val="17406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 name="Google Shape;172;g33d9b3ff41d_0_48"/>
          <p:cNvSpPr txBox="1"/>
          <p:nvPr/>
        </p:nvSpPr>
        <p:spPr>
          <a:xfrm>
            <a:off x="388349" y="549075"/>
            <a:ext cx="11469000" cy="5927400"/>
          </a:xfrm>
          <a:prstGeom prst="rect">
            <a:avLst/>
          </a:prstGeom>
          <a:solidFill>
            <a:schemeClr val="lt1"/>
          </a:solidFill>
          <a:ln>
            <a:noFill/>
          </a:ln>
        </p:spPr>
        <p:txBody>
          <a:bodyPr spcFirstLastPara="1" wrap="square" lIns="91425" tIns="45700" rIns="91425" bIns="45700" anchor="t" anchorCtr="0">
            <a:noAutofit/>
          </a:bodyPr>
          <a:lstStyle/>
          <a:p>
            <a:pPr marL="285750" marR="0" lvl="0" indent="-107950" algn="l" rtl="0">
              <a:lnSpc>
                <a:spcPct val="150000"/>
              </a:lnSpc>
              <a:spcBef>
                <a:spcPts val="0"/>
              </a:spcBef>
              <a:spcAft>
                <a:spcPts val="0"/>
              </a:spcAft>
              <a:buClr>
                <a:srgbClr val="2F5589"/>
              </a:buClr>
              <a:buSzPts val="2800"/>
              <a:buFont typeface="Arial"/>
              <a:buNone/>
            </a:pPr>
            <a:endParaRPr sz="3200" b="0" i="0" u="none" strike="noStrike" cap="none">
              <a:solidFill>
                <a:srgbClr val="2F5589"/>
              </a:solidFill>
              <a:latin typeface="Gill Sans"/>
              <a:ea typeface="Gill Sans"/>
              <a:cs typeface="Gill Sans"/>
              <a:sym typeface="Gill Sans"/>
            </a:endParaRPr>
          </a:p>
          <a:p>
            <a:pPr marL="285750" marR="0" lvl="0" indent="-107950" algn="l" rtl="0">
              <a:lnSpc>
                <a:spcPct val="150000"/>
              </a:lnSpc>
              <a:spcBef>
                <a:spcPts val="0"/>
              </a:spcBef>
              <a:spcAft>
                <a:spcPts val="0"/>
              </a:spcAft>
              <a:buClr>
                <a:srgbClr val="2F5589"/>
              </a:buClr>
              <a:buSzPts val="2800"/>
              <a:buFont typeface="Arial"/>
              <a:buNone/>
            </a:pPr>
            <a:endParaRPr sz="1600" b="0" i="0" u="none" strike="noStrike" cap="none">
              <a:solidFill>
                <a:srgbClr val="2F5589"/>
              </a:solidFill>
              <a:latin typeface="Gill Sans"/>
              <a:ea typeface="Gill Sans"/>
              <a:cs typeface="Gill Sans"/>
              <a:sym typeface="Gill Sans"/>
            </a:endParaRPr>
          </a:p>
          <a:p>
            <a:pPr marL="285750" marR="0" lvl="0" indent="-107950" algn="l" rtl="0">
              <a:lnSpc>
                <a:spcPct val="150000"/>
              </a:lnSpc>
              <a:spcBef>
                <a:spcPts val="0"/>
              </a:spcBef>
              <a:spcAft>
                <a:spcPts val="0"/>
              </a:spcAft>
              <a:buClr>
                <a:srgbClr val="000000"/>
              </a:buClr>
              <a:buSzPts val="2800"/>
              <a:buFont typeface="Gill Sans"/>
              <a:buNone/>
            </a:pPr>
            <a:endParaRPr sz="3200">
              <a:latin typeface="Gill Sans"/>
              <a:ea typeface="Gill Sans"/>
              <a:cs typeface="Gill Sans"/>
              <a:sym typeface="Gill Sans"/>
            </a:endParaRPr>
          </a:p>
        </p:txBody>
      </p:sp>
      <p:sp>
        <p:nvSpPr>
          <p:cNvPr id="173" name="Google Shape;173;g33d9b3ff41d_0_48"/>
          <p:cNvSpPr txBox="1">
            <a:spLocks noGrp="1"/>
          </p:cNvSpPr>
          <p:nvPr>
            <p:ph type="ctrTitle"/>
          </p:nvPr>
        </p:nvSpPr>
        <p:spPr>
          <a:xfrm>
            <a:off x="0" y="387300"/>
            <a:ext cx="11990100" cy="8004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4800"/>
              <a:buFont typeface="Trebuchet MS"/>
              <a:buNone/>
            </a:pPr>
            <a:r>
              <a:rPr lang="en-US" sz="4000">
                <a:solidFill>
                  <a:schemeClr val="dk1"/>
                </a:solidFill>
                <a:latin typeface="Jost"/>
                <a:ea typeface="Jost"/>
                <a:cs typeface="Jost"/>
                <a:sym typeface="Jost"/>
              </a:rPr>
              <a:t>Delegate Session - Friday, April 3 @4pm</a:t>
            </a:r>
            <a:endParaRPr sz="1600">
              <a:solidFill>
                <a:schemeClr val="dk1"/>
              </a:solidFill>
              <a:latin typeface="Jost"/>
              <a:ea typeface="Jost"/>
              <a:cs typeface="Jost"/>
              <a:sym typeface="Jost"/>
            </a:endParaRPr>
          </a:p>
        </p:txBody>
      </p:sp>
      <p:cxnSp>
        <p:nvCxnSpPr>
          <p:cNvPr id="174" name="Google Shape;174;g33d9b3ff41d_0_48"/>
          <p:cNvCxnSpPr/>
          <p:nvPr/>
        </p:nvCxnSpPr>
        <p:spPr>
          <a:xfrm rot="10800000" flipH="1">
            <a:off x="674765" y="1143049"/>
            <a:ext cx="10724700" cy="44700"/>
          </a:xfrm>
          <a:prstGeom prst="straightConnector1">
            <a:avLst/>
          </a:prstGeom>
          <a:noFill/>
          <a:ln w="76200" cap="flat" cmpd="sng">
            <a:solidFill>
              <a:srgbClr val="2F5589"/>
            </a:solidFill>
            <a:prstDash val="solid"/>
            <a:round/>
            <a:headEnd type="none" w="sm" len="sm"/>
            <a:tailEnd type="none" w="sm" len="sm"/>
          </a:ln>
        </p:spPr>
      </p:cxnSp>
      <p:sp>
        <p:nvSpPr>
          <p:cNvPr id="175" name="Google Shape;175;g33d9b3ff41d_0_48"/>
          <p:cNvSpPr txBox="1"/>
          <p:nvPr/>
        </p:nvSpPr>
        <p:spPr>
          <a:xfrm>
            <a:off x="6698500" y="1375575"/>
            <a:ext cx="4416000" cy="54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76" name="Google Shape;176;g33d9b3ff41d_0_48"/>
          <p:cNvSpPr txBox="1"/>
          <p:nvPr/>
        </p:nvSpPr>
        <p:spPr>
          <a:xfrm>
            <a:off x="737625" y="1264400"/>
            <a:ext cx="4934100" cy="4648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177" name="Google Shape;177;g33d9b3ff41d_0_48"/>
          <p:cNvPicPr preferRelativeResize="0"/>
          <p:nvPr/>
        </p:nvPicPr>
        <p:blipFill>
          <a:blip r:embed="rId3">
            <a:alphaModFix/>
          </a:blip>
          <a:stretch>
            <a:fillRect/>
          </a:stretch>
        </p:blipFill>
        <p:spPr>
          <a:xfrm>
            <a:off x="7404975" y="1264400"/>
            <a:ext cx="4229059" cy="5148425"/>
          </a:xfrm>
          <a:prstGeom prst="rect">
            <a:avLst/>
          </a:prstGeom>
          <a:noFill/>
          <a:ln>
            <a:noFill/>
          </a:ln>
        </p:spPr>
      </p:pic>
      <p:pic>
        <p:nvPicPr>
          <p:cNvPr id="178" name="Google Shape;178;g33d9b3ff41d_0_48"/>
          <p:cNvPicPr preferRelativeResize="0"/>
          <p:nvPr/>
        </p:nvPicPr>
        <p:blipFill>
          <a:blip r:embed="rId4">
            <a:alphaModFix/>
          </a:blip>
          <a:stretch>
            <a:fillRect/>
          </a:stretch>
        </p:blipFill>
        <p:spPr>
          <a:xfrm>
            <a:off x="674775" y="1264400"/>
            <a:ext cx="4260800" cy="5148425"/>
          </a:xfrm>
          <a:prstGeom prst="rect">
            <a:avLst/>
          </a:prstGeom>
          <a:noFill/>
          <a:ln>
            <a:noFill/>
          </a:ln>
        </p:spPr>
      </p:pic>
      <p:sp>
        <p:nvSpPr>
          <p:cNvPr id="179" name="Google Shape;179;g33d9b3ff41d_0_48"/>
          <p:cNvSpPr txBox="1"/>
          <p:nvPr/>
        </p:nvSpPr>
        <p:spPr>
          <a:xfrm>
            <a:off x="5227875" y="2375800"/>
            <a:ext cx="1914000" cy="23241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rgbClr val="FF0000"/>
                </a:solidFill>
                <a:latin typeface="Calibri"/>
                <a:ea typeface="Calibri"/>
                <a:cs typeface="Calibri"/>
                <a:sym typeface="Calibri"/>
              </a:rPr>
              <a:t>Wristbands will be given in registration packets.</a:t>
            </a:r>
            <a:endParaRPr sz="2800" b="1">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121d390af1_0_35"/>
          <p:cNvSpPr txBox="1"/>
          <p:nvPr/>
        </p:nvSpPr>
        <p:spPr>
          <a:xfrm>
            <a:off x="5671775" y="1256000"/>
            <a:ext cx="5858100" cy="55410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endParaRPr sz="2600">
              <a:solidFill>
                <a:schemeClr val="dk1"/>
              </a:solidFill>
              <a:latin typeface="Calibri"/>
              <a:ea typeface="Calibri"/>
              <a:cs typeface="Calibri"/>
              <a:sym typeface="Calibri"/>
            </a:endParaRPr>
          </a:p>
        </p:txBody>
      </p:sp>
      <p:sp>
        <p:nvSpPr>
          <p:cNvPr id="185" name="Google Shape;185;g3121d390af1_0_35"/>
          <p:cNvSpPr txBox="1"/>
          <p:nvPr/>
        </p:nvSpPr>
        <p:spPr>
          <a:xfrm>
            <a:off x="5671775" y="558200"/>
            <a:ext cx="5532300" cy="6978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3100" b="1">
                <a:solidFill>
                  <a:srgbClr val="003365"/>
                </a:solidFill>
                <a:latin typeface="Calibri"/>
                <a:ea typeface="Calibri"/>
                <a:cs typeface="Calibri"/>
                <a:sym typeface="Calibri"/>
              </a:rPr>
              <a:t>Summer Leadership</a:t>
            </a:r>
            <a:endParaRPr sz="3100" b="1" i="0" u="none" strike="noStrike" cap="none">
              <a:solidFill>
                <a:srgbClr val="003365"/>
              </a:solidFill>
              <a:latin typeface="Calibri"/>
              <a:ea typeface="Calibri"/>
              <a:cs typeface="Calibri"/>
              <a:sym typeface="Calibri"/>
            </a:endParaRPr>
          </a:p>
        </p:txBody>
      </p:sp>
      <p:sp>
        <p:nvSpPr>
          <p:cNvPr id="186" name="Google Shape;186;g3121d390af1_0_35"/>
          <p:cNvSpPr txBox="1"/>
          <p:nvPr/>
        </p:nvSpPr>
        <p:spPr>
          <a:xfrm>
            <a:off x="6090450" y="5641900"/>
            <a:ext cx="4934100" cy="62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alibri"/>
              <a:ea typeface="Calibri"/>
              <a:cs typeface="Calibri"/>
              <a:sym typeface="Calibri"/>
            </a:endParaRPr>
          </a:p>
        </p:txBody>
      </p:sp>
      <p:sp>
        <p:nvSpPr>
          <p:cNvPr id="187" name="Google Shape;187;g3121d390af1_0_35"/>
          <p:cNvSpPr/>
          <p:nvPr/>
        </p:nvSpPr>
        <p:spPr>
          <a:xfrm>
            <a:off x="5671775" y="1420575"/>
            <a:ext cx="5532300" cy="484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1100"/>
              </a:spcBef>
              <a:spcAft>
                <a:spcPts val="0"/>
              </a:spcAft>
              <a:buClr>
                <a:schemeClr val="dk1"/>
              </a:buClr>
              <a:buSzPts val="1100"/>
              <a:buFont typeface="Arial"/>
              <a:buNone/>
            </a:pPr>
            <a:r>
              <a:rPr lang="en-US" sz="1800" b="1">
                <a:solidFill>
                  <a:srgbClr val="2F5589"/>
                </a:solidFill>
                <a:highlight>
                  <a:schemeClr val="lt1"/>
                </a:highlight>
              </a:rPr>
              <a:t>Save the Date: May 31-June 6, 2025</a:t>
            </a:r>
            <a:endParaRPr sz="1800" b="1">
              <a:solidFill>
                <a:srgbClr val="2F5589"/>
              </a:solidFill>
              <a:highlight>
                <a:schemeClr val="lt1"/>
              </a:highlight>
            </a:endParaRPr>
          </a:p>
          <a:p>
            <a:pPr marL="0" lvl="0" indent="0" algn="l" rtl="0">
              <a:lnSpc>
                <a:spcPct val="115000"/>
              </a:lnSpc>
              <a:spcBef>
                <a:spcPts val="1100"/>
              </a:spcBef>
              <a:spcAft>
                <a:spcPts val="0"/>
              </a:spcAft>
              <a:buClr>
                <a:schemeClr val="dk1"/>
              </a:buClr>
              <a:buSzPts val="1100"/>
              <a:buFont typeface="Arial"/>
              <a:buNone/>
            </a:pPr>
            <a:r>
              <a:rPr lang="en-US" sz="1350">
                <a:solidFill>
                  <a:srgbClr val="2F5589"/>
                </a:solidFill>
                <a:highlight>
                  <a:schemeClr val="lt1"/>
                </a:highlight>
              </a:rPr>
              <a:t>Training is available for SkillsUSA Texas District Officers plus three alternates and their Advisors.</a:t>
            </a:r>
            <a:endParaRPr sz="1350">
              <a:solidFill>
                <a:srgbClr val="2F5589"/>
              </a:solidFill>
              <a:highlight>
                <a:schemeClr val="lt1"/>
              </a:highlight>
            </a:endParaRPr>
          </a:p>
          <a:p>
            <a:pPr marL="0" lvl="0" indent="0" algn="l" rtl="0">
              <a:lnSpc>
                <a:spcPct val="115000"/>
              </a:lnSpc>
              <a:spcBef>
                <a:spcPts val="1100"/>
              </a:spcBef>
              <a:spcAft>
                <a:spcPts val="0"/>
              </a:spcAft>
              <a:buClr>
                <a:schemeClr val="dk1"/>
              </a:buClr>
              <a:buSzPts val="1100"/>
              <a:buFont typeface="Arial"/>
              <a:buNone/>
            </a:pPr>
            <a:r>
              <a:rPr lang="en-US" sz="1350">
                <a:solidFill>
                  <a:srgbClr val="2F5589"/>
                </a:solidFill>
                <a:highlight>
                  <a:schemeClr val="lt1"/>
                </a:highlight>
              </a:rPr>
              <a:t>Registration opens April 10th and closes May 10th. Payment is due June 10th. No cancelation or refund after May 10th.</a:t>
            </a:r>
            <a:endParaRPr sz="1350">
              <a:solidFill>
                <a:srgbClr val="2F5589"/>
              </a:solidFill>
              <a:highlight>
                <a:schemeClr val="lt1"/>
              </a:highlight>
            </a:endParaRPr>
          </a:p>
          <a:p>
            <a:pPr marL="0" lvl="0" indent="0" algn="l" rtl="0">
              <a:lnSpc>
                <a:spcPct val="115000"/>
              </a:lnSpc>
              <a:spcBef>
                <a:spcPts val="1100"/>
              </a:spcBef>
              <a:spcAft>
                <a:spcPts val="0"/>
              </a:spcAft>
              <a:buClr>
                <a:schemeClr val="dk1"/>
              </a:buClr>
              <a:buSzPts val="1100"/>
              <a:buFont typeface="Arial"/>
              <a:buNone/>
            </a:pPr>
            <a:r>
              <a:rPr lang="en-US" sz="1350">
                <a:solidFill>
                  <a:srgbClr val="2F5589"/>
                </a:solidFill>
                <a:highlight>
                  <a:schemeClr val="lt1"/>
                </a:highlight>
              </a:rPr>
              <a:t>Registration includes: Training materials, Conference shirt for 4 days, 11 meals and refreshments. Cost for 2025 is $700 plus lodging.</a:t>
            </a:r>
            <a:endParaRPr sz="1350">
              <a:solidFill>
                <a:srgbClr val="2F5589"/>
              </a:solidFill>
              <a:highlight>
                <a:schemeClr val="lt1"/>
              </a:highlight>
            </a:endParaRPr>
          </a:p>
          <a:p>
            <a:pPr marL="0" lvl="0" indent="0" algn="l" rtl="0">
              <a:lnSpc>
                <a:spcPct val="115000"/>
              </a:lnSpc>
              <a:spcBef>
                <a:spcPts val="1100"/>
              </a:spcBef>
              <a:spcAft>
                <a:spcPts val="0"/>
              </a:spcAft>
              <a:buClr>
                <a:schemeClr val="dk1"/>
              </a:buClr>
              <a:buSzPts val="1100"/>
              <a:buFont typeface="Arial"/>
              <a:buNone/>
            </a:pPr>
            <a:r>
              <a:rPr lang="en-US" sz="1350">
                <a:solidFill>
                  <a:srgbClr val="2F5589"/>
                </a:solidFill>
                <a:highlight>
                  <a:schemeClr val="lt1"/>
                </a:highlight>
              </a:rPr>
              <a:t>Hotel reservations will be made via rooming list from the State Office, do not book directly with Mo Ranch.</a:t>
            </a:r>
            <a:endParaRPr sz="1350">
              <a:solidFill>
                <a:srgbClr val="2F5589"/>
              </a:solidFill>
              <a:highlight>
                <a:schemeClr val="lt1"/>
              </a:highlight>
            </a:endParaRPr>
          </a:p>
          <a:p>
            <a:pPr marL="0" lvl="0" indent="0" algn="l" rtl="0">
              <a:lnSpc>
                <a:spcPct val="115000"/>
              </a:lnSpc>
              <a:spcBef>
                <a:spcPts val="1100"/>
              </a:spcBef>
              <a:spcAft>
                <a:spcPts val="0"/>
              </a:spcAft>
              <a:buClr>
                <a:schemeClr val="dk1"/>
              </a:buClr>
              <a:buSzPts val="1100"/>
              <a:buFont typeface="Arial"/>
              <a:buNone/>
            </a:pPr>
            <a:r>
              <a:rPr lang="en-US" sz="1350">
                <a:solidFill>
                  <a:srgbClr val="2F5589"/>
                </a:solidFill>
                <a:highlight>
                  <a:schemeClr val="lt1"/>
                </a:highlight>
              </a:rPr>
              <a:t>State officers and National officer candidates arrive May 31st no later than 3pm</a:t>
            </a:r>
            <a:endParaRPr sz="1350">
              <a:solidFill>
                <a:srgbClr val="2F5589"/>
              </a:solidFill>
              <a:highlight>
                <a:schemeClr val="lt1"/>
              </a:highlight>
            </a:endParaRPr>
          </a:p>
          <a:p>
            <a:pPr marL="0" lvl="0" indent="0" algn="l" rtl="0">
              <a:lnSpc>
                <a:spcPct val="115000"/>
              </a:lnSpc>
              <a:spcBef>
                <a:spcPts val="1100"/>
              </a:spcBef>
              <a:spcAft>
                <a:spcPts val="0"/>
              </a:spcAft>
              <a:buClr>
                <a:schemeClr val="dk1"/>
              </a:buClr>
              <a:buSzPts val="1100"/>
              <a:buFont typeface="Arial"/>
              <a:buNone/>
            </a:pPr>
            <a:r>
              <a:rPr lang="en-US" sz="1350">
                <a:solidFill>
                  <a:srgbClr val="2F5589"/>
                </a:solidFill>
                <a:highlight>
                  <a:schemeClr val="lt1"/>
                </a:highlight>
              </a:rPr>
              <a:t>All other participant registration pickup onsite Mon June 2nd at 1pm</a:t>
            </a:r>
            <a:endParaRPr sz="1350">
              <a:solidFill>
                <a:srgbClr val="2F5589"/>
              </a:solidFill>
              <a:highlight>
                <a:schemeClr val="lt1"/>
              </a:highlight>
            </a:endParaRPr>
          </a:p>
          <a:p>
            <a:pPr marL="0" lvl="0" indent="0" algn="l" rtl="0">
              <a:lnSpc>
                <a:spcPct val="115000"/>
              </a:lnSpc>
              <a:spcBef>
                <a:spcPts val="1100"/>
              </a:spcBef>
              <a:spcAft>
                <a:spcPts val="0"/>
              </a:spcAft>
              <a:buClr>
                <a:schemeClr val="dk1"/>
              </a:buClr>
              <a:buSzPts val="1100"/>
              <a:buFont typeface="Arial"/>
              <a:buNone/>
            </a:pPr>
            <a:r>
              <a:rPr lang="en-US" sz="1350" b="1">
                <a:solidFill>
                  <a:srgbClr val="2F5589"/>
                </a:solidFill>
                <a:highlight>
                  <a:schemeClr val="lt1"/>
                </a:highlight>
              </a:rPr>
              <a:t>Location is Mo Ranch 2229 FM 1340, Hunt, TX 78024</a:t>
            </a:r>
            <a:endParaRPr sz="1350" b="1">
              <a:solidFill>
                <a:srgbClr val="2F5589"/>
              </a:solidFill>
              <a:highlight>
                <a:schemeClr val="lt1"/>
              </a:highlight>
            </a:endParaRPr>
          </a:p>
          <a:p>
            <a:pPr marL="0" lvl="0" indent="0" algn="ctr" rtl="0">
              <a:spcBef>
                <a:spcPts val="1100"/>
              </a:spcBef>
              <a:spcAft>
                <a:spcPts val="0"/>
              </a:spcAft>
              <a:buNone/>
            </a:pP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1f0cda8078_1_9"/>
          <p:cNvSpPr txBox="1"/>
          <p:nvPr/>
        </p:nvSpPr>
        <p:spPr>
          <a:xfrm>
            <a:off x="5733125" y="871275"/>
            <a:ext cx="3299400" cy="8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sp>
        <p:nvSpPr>
          <p:cNvPr id="193" name="Google Shape;193;g31f0cda8078_1_9"/>
          <p:cNvSpPr txBox="1"/>
          <p:nvPr/>
        </p:nvSpPr>
        <p:spPr>
          <a:xfrm>
            <a:off x="6024950" y="508750"/>
            <a:ext cx="50937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4200" b="1" i="0" u="sng" strike="noStrike" cap="none">
                <a:solidFill>
                  <a:schemeClr val="dk1"/>
                </a:solidFill>
                <a:latin typeface="Calibri"/>
                <a:ea typeface="Calibri"/>
                <a:cs typeface="Calibri"/>
                <a:sym typeface="Calibri"/>
              </a:rPr>
              <a:t>2025 State Reminders</a:t>
            </a:r>
            <a:endParaRPr sz="4200" b="1" i="0" u="sng" strike="noStrike" cap="none">
              <a:solidFill>
                <a:schemeClr val="dk1"/>
              </a:solidFill>
              <a:latin typeface="Calibri"/>
              <a:ea typeface="Calibri"/>
              <a:cs typeface="Calibri"/>
              <a:sym typeface="Calibri"/>
            </a:endParaRPr>
          </a:p>
        </p:txBody>
      </p:sp>
      <p:sp>
        <p:nvSpPr>
          <p:cNvPr id="194" name="Google Shape;194;g31f0cda8078_1_9"/>
          <p:cNvSpPr txBox="1"/>
          <p:nvPr/>
        </p:nvSpPr>
        <p:spPr>
          <a:xfrm>
            <a:off x="1333125" y="508750"/>
            <a:ext cx="31134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600"/>
              <a:buFont typeface="Arial"/>
              <a:buNone/>
            </a:pPr>
            <a:r>
              <a:rPr lang="en-US" sz="4200" b="1" i="0" u="sng" strike="noStrike" cap="none">
                <a:solidFill>
                  <a:schemeClr val="dk1"/>
                </a:solidFill>
                <a:latin typeface="Calibri"/>
                <a:ea typeface="Calibri"/>
                <a:cs typeface="Calibri"/>
                <a:sym typeface="Calibri"/>
              </a:rPr>
              <a:t>State Hotels:</a:t>
            </a:r>
            <a:endParaRPr sz="4200" b="1" i="0" u="sng" strike="noStrike" cap="none">
              <a:solidFill>
                <a:schemeClr val="dk1"/>
              </a:solidFill>
              <a:latin typeface="Calibri"/>
              <a:ea typeface="Calibri"/>
              <a:cs typeface="Calibri"/>
              <a:sym typeface="Calibri"/>
            </a:endParaRPr>
          </a:p>
        </p:txBody>
      </p:sp>
      <p:sp>
        <p:nvSpPr>
          <p:cNvPr id="195" name="Google Shape;195;g31f0cda8078_1_9"/>
          <p:cNvSpPr txBox="1"/>
          <p:nvPr/>
        </p:nvSpPr>
        <p:spPr>
          <a:xfrm>
            <a:off x="900525" y="1395400"/>
            <a:ext cx="4500900" cy="4186800"/>
          </a:xfrm>
          <a:prstGeom prst="rect">
            <a:avLst/>
          </a:prstGeom>
          <a:noFill/>
          <a:ln>
            <a:noFill/>
          </a:ln>
        </p:spPr>
        <p:txBody>
          <a:bodyPr spcFirstLastPara="1" wrap="square" lIns="91425" tIns="91425" rIns="91425" bIns="91425" anchor="t" anchorCtr="0">
            <a:spAutoFit/>
          </a:bodyPr>
          <a:lstStyle/>
          <a:p>
            <a:pPr marL="285750" marR="0" lvl="0" indent="-23495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All hotel blocks open December 15.</a:t>
            </a:r>
            <a:endParaRPr sz="2000" b="1" i="0" u="none" strike="noStrike" cap="none">
              <a:solidFill>
                <a:schemeClr val="dk1"/>
              </a:solidFill>
              <a:latin typeface="Arial"/>
              <a:ea typeface="Arial"/>
              <a:cs typeface="Arial"/>
              <a:sym typeface="Arial"/>
            </a:endParaRPr>
          </a:p>
          <a:p>
            <a:pPr marL="285750" marR="0" lvl="0" indent="-23495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 link to the hotel booking options will be on the website along with hotel amenities.</a:t>
            </a:r>
            <a:endParaRPr sz="2000" b="0" i="0" u="none" strike="noStrike" cap="none">
              <a:solidFill>
                <a:schemeClr val="dk1"/>
              </a:solidFill>
              <a:latin typeface="Arial"/>
              <a:ea typeface="Arial"/>
              <a:cs typeface="Arial"/>
              <a:sym typeface="Arial"/>
            </a:endParaRPr>
          </a:p>
          <a:p>
            <a:pPr marL="285750" marR="0" lvl="0" indent="-23495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Hotels are to be fully booked by the school.</a:t>
            </a:r>
            <a:endParaRPr sz="1600" b="0" i="0" u="none" strike="noStrike" cap="none">
              <a:solidFill>
                <a:schemeClr val="dk1"/>
              </a:solidFill>
              <a:latin typeface="Arial"/>
              <a:ea typeface="Arial"/>
              <a:cs typeface="Arial"/>
              <a:sym typeface="Arial"/>
            </a:endParaRPr>
          </a:p>
          <a:p>
            <a:pPr marL="285750" marR="0" lvl="0" indent="-234950" algn="l" rtl="0">
              <a:lnSpc>
                <a:spcPct val="150000"/>
              </a:lnSpc>
              <a:spcBef>
                <a:spcPts val="0"/>
              </a:spcBef>
              <a:spcAft>
                <a:spcPts val="0"/>
              </a:spcAft>
              <a:buClr>
                <a:schemeClr val="dk1"/>
              </a:buClr>
              <a:buSzPts val="1800"/>
              <a:buFont typeface="Arial"/>
              <a:buChar char="•"/>
            </a:pPr>
            <a:r>
              <a:rPr lang="en-US" sz="2000" b="0" i="1" u="none" strike="noStrike" cap="none">
                <a:solidFill>
                  <a:schemeClr val="dk1"/>
                </a:solidFill>
                <a:latin typeface="Arial"/>
                <a:ea typeface="Arial"/>
                <a:cs typeface="Arial"/>
                <a:sym typeface="Arial"/>
              </a:rPr>
              <a:t>Cancelation dates and terms are with the hotel, please read carefully.</a:t>
            </a:r>
            <a:endParaRPr sz="3000" b="0" i="0" u="none" strike="noStrike" cap="none">
              <a:solidFill>
                <a:schemeClr val="dk1"/>
              </a:solidFill>
              <a:latin typeface="Calibri"/>
              <a:ea typeface="Calibri"/>
              <a:cs typeface="Calibri"/>
              <a:sym typeface="Calibri"/>
            </a:endParaRPr>
          </a:p>
        </p:txBody>
      </p:sp>
      <p:cxnSp>
        <p:nvCxnSpPr>
          <p:cNvPr id="196" name="Google Shape;196;g31f0cda8078_1_9"/>
          <p:cNvCxnSpPr/>
          <p:nvPr/>
        </p:nvCxnSpPr>
        <p:spPr>
          <a:xfrm>
            <a:off x="5600475" y="827725"/>
            <a:ext cx="39900" cy="5040600"/>
          </a:xfrm>
          <a:prstGeom prst="straightConnector1">
            <a:avLst/>
          </a:prstGeom>
          <a:noFill/>
          <a:ln w="9525" cap="flat" cmpd="sng">
            <a:solidFill>
              <a:schemeClr val="accent2"/>
            </a:solidFill>
            <a:prstDash val="solid"/>
            <a:round/>
            <a:headEnd type="none" w="sm" len="sm"/>
            <a:tailEnd type="none" w="sm" len="sm"/>
          </a:ln>
        </p:spPr>
      </p:cxnSp>
      <p:sp>
        <p:nvSpPr>
          <p:cNvPr id="197" name="Google Shape;197;g31f0cda8078_1_9"/>
          <p:cNvSpPr txBox="1"/>
          <p:nvPr/>
        </p:nvSpPr>
        <p:spPr>
          <a:xfrm>
            <a:off x="5932100" y="1247175"/>
            <a:ext cx="5279400" cy="474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Arial"/>
                <a:ea typeface="Arial"/>
                <a:cs typeface="Arial"/>
                <a:sym typeface="Arial"/>
              </a:rPr>
              <a:t>Opening Ceremonies</a:t>
            </a:r>
            <a:r>
              <a:rPr lang="en-US" sz="1900" b="0" i="0" u="none" strike="noStrike" cap="none">
                <a:solidFill>
                  <a:schemeClr val="dk1"/>
                </a:solidFill>
                <a:latin typeface="Arial"/>
                <a:ea typeface="Arial"/>
                <a:cs typeface="Arial"/>
                <a:sym typeface="Arial"/>
              </a:rPr>
              <a:t> on Wednesday at 7:30p Arena</a:t>
            </a: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Arial"/>
                <a:ea typeface="Arial"/>
                <a:cs typeface="Arial"/>
                <a:sym typeface="Arial"/>
              </a:rPr>
              <a:t>Closing Ceremonies</a:t>
            </a:r>
            <a:r>
              <a:rPr lang="en-US" sz="1900" b="0" i="0" u="none" strike="noStrike" cap="none">
                <a:solidFill>
                  <a:schemeClr val="dk1"/>
                </a:solidFill>
                <a:latin typeface="Arial"/>
                <a:ea typeface="Arial"/>
                <a:cs typeface="Arial"/>
                <a:sym typeface="Arial"/>
              </a:rPr>
              <a:t> on Saturday at 9am Arena</a:t>
            </a: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No Orientations will began before 3:00pm on Wednesday, except Teamworks and Carpentry.</a:t>
            </a: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Review schedule - Some competitions have been moved to Convention Center.</a:t>
            </a: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Concert on Thursday in arena and no activity on Friday</a:t>
            </a: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a:solidFill>
                <a:schemeClr val="dk1"/>
              </a:solidFill>
            </a:endParaRPr>
          </a:p>
          <a:p>
            <a:pPr marL="0" marR="0" lvl="0" indent="0" algn="l" rtl="0">
              <a:lnSpc>
                <a:spcPct val="100000"/>
              </a:lnSpc>
              <a:spcBef>
                <a:spcPts val="0"/>
              </a:spcBef>
              <a:spcAft>
                <a:spcPts val="0"/>
              </a:spcAft>
              <a:buClr>
                <a:srgbClr val="000000"/>
              </a:buClr>
              <a:buSzPts val="1900"/>
              <a:buFont typeface="Arial"/>
              <a:buNone/>
            </a:pPr>
            <a:r>
              <a:rPr lang="en-US" sz="1900">
                <a:solidFill>
                  <a:schemeClr val="dk1"/>
                </a:solidFill>
              </a:rPr>
              <a:t>Contest Schedule is on Website with Updates link.</a:t>
            </a:r>
            <a:endParaRPr sz="19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3d9b3ff41d_0_73"/>
          <p:cNvSpPr txBox="1">
            <a:spLocks noGrp="1"/>
          </p:cNvSpPr>
          <p:nvPr>
            <p:ph type="title"/>
          </p:nvPr>
        </p:nvSpPr>
        <p:spPr>
          <a:xfrm>
            <a:off x="569431" y="531812"/>
            <a:ext cx="10515600" cy="8553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a:t>SkillsUSA Texas Board Elections</a:t>
            </a:r>
            <a:endParaRPr/>
          </a:p>
        </p:txBody>
      </p:sp>
      <p:sp>
        <p:nvSpPr>
          <p:cNvPr id="203" name="Google Shape;203;g33d9b3ff41d_0_73"/>
          <p:cNvSpPr txBox="1">
            <a:spLocks noGrp="1"/>
          </p:cNvSpPr>
          <p:nvPr>
            <p:ph type="body" idx="1"/>
          </p:nvPr>
        </p:nvSpPr>
        <p:spPr>
          <a:xfrm>
            <a:off x="562675" y="4797873"/>
            <a:ext cx="5196600" cy="1086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400"/>
              <a:buNone/>
            </a:pPr>
            <a:r>
              <a:rPr lang="en-US" sz="2900" u="sng">
                <a:solidFill>
                  <a:srgbClr val="2F5589"/>
                </a:solidFill>
              </a:rPr>
              <a:t>Eligibility Regions:</a:t>
            </a:r>
            <a:endParaRPr sz="2900" u="sng">
              <a:solidFill>
                <a:srgbClr val="2F5589"/>
              </a:solidFill>
            </a:endParaRPr>
          </a:p>
          <a:p>
            <a:pPr marL="0" lvl="0" indent="0" algn="ctr" rtl="0">
              <a:lnSpc>
                <a:spcPct val="90000"/>
              </a:lnSpc>
              <a:spcBef>
                <a:spcPts val="1000"/>
              </a:spcBef>
              <a:spcAft>
                <a:spcPts val="0"/>
              </a:spcAft>
              <a:buSzPts val="2400"/>
              <a:buNone/>
            </a:pPr>
            <a:r>
              <a:rPr lang="en-US" sz="2900">
                <a:solidFill>
                  <a:srgbClr val="2F5589"/>
                </a:solidFill>
              </a:rPr>
              <a:t>Region 1: </a:t>
            </a:r>
            <a:r>
              <a:rPr lang="en-US" sz="2900" b="0">
                <a:solidFill>
                  <a:srgbClr val="2F5589"/>
                </a:solidFill>
              </a:rPr>
              <a:t>1,2,3,4</a:t>
            </a:r>
            <a:endParaRPr sz="2900" b="0">
              <a:solidFill>
                <a:srgbClr val="2F5589"/>
              </a:solidFill>
            </a:endParaRPr>
          </a:p>
          <a:p>
            <a:pPr marL="0" lvl="0" indent="0" algn="ctr" rtl="0">
              <a:lnSpc>
                <a:spcPct val="90000"/>
              </a:lnSpc>
              <a:spcBef>
                <a:spcPts val="1000"/>
              </a:spcBef>
              <a:spcAft>
                <a:spcPts val="0"/>
              </a:spcAft>
              <a:buSzPts val="2400"/>
              <a:buNone/>
            </a:pPr>
            <a:r>
              <a:rPr lang="en-US" sz="2900">
                <a:solidFill>
                  <a:srgbClr val="2F5589"/>
                </a:solidFill>
              </a:rPr>
              <a:t>Region 2: </a:t>
            </a:r>
            <a:r>
              <a:rPr lang="en-US" sz="2900" b="0">
                <a:solidFill>
                  <a:srgbClr val="2F5589"/>
                </a:solidFill>
              </a:rPr>
              <a:t>5,6,7,8</a:t>
            </a:r>
            <a:endParaRPr sz="2900" b="0">
              <a:solidFill>
                <a:srgbClr val="2F5589"/>
              </a:solidFill>
            </a:endParaRPr>
          </a:p>
          <a:p>
            <a:pPr marL="0" lvl="0" indent="0" algn="ctr" rtl="0">
              <a:lnSpc>
                <a:spcPct val="90000"/>
              </a:lnSpc>
              <a:spcBef>
                <a:spcPts val="1000"/>
              </a:spcBef>
              <a:spcAft>
                <a:spcPts val="0"/>
              </a:spcAft>
              <a:buSzPts val="2400"/>
              <a:buNone/>
            </a:pPr>
            <a:r>
              <a:rPr lang="en-US" sz="2900">
                <a:solidFill>
                  <a:srgbClr val="2F5589"/>
                </a:solidFill>
              </a:rPr>
              <a:t>Region 3: </a:t>
            </a:r>
            <a:r>
              <a:rPr lang="en-US" sz="2900" b="0">
                <a:solidFill>
                  <a:srgbClr val="2F5589"/>
                </a:solidFill>
              </a:rPr>
              <a:t>9,10,11,12,13</a:t>
            </a:r>
            <a:endParaRPr sz="2900" b="0">
              <a:solidFill>
                <a:srgbClr val="2F5589"/>
              </a:solidFill>
            </a:endParaRPr>
          </a:p>
        </p:txBody>
      </p:sp>
      <p:sp>
        <p:nvSpPr>
          <p:cNvPr id="204" name="Google Shape;204;g33d9b3ff41d_0_73"/>
          <p:cNvSpPr txBox="1">
            <a:spLocks noGrp="1"/>
          </p:cNvSpPr>
          <p:nvPr>
            <p:ph type="body" idx="2"/>
          </p:nvPr>
        </p:nvSpPr>
        <p:spPr>
          <a:xfrm>
            <a:off x="569425" y="1620524"/>
            <a:ext cx="5183100" cy="11826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SzPts val="2400"/>
              <a:buNone/>
            </a:pPr>
            <a:r>
              <a:rPr lang="en-US" sz="3050" b="1">
                <a:solidFill>
                  <a:srgbClr val="DE1010"/>
                </a:solidFill>
                <a:highlight>
                  <a:srgbClr val="FFFFFF"/>
                </a:highlight>
              </a:rPr>
              <a:t>Board of Directors:</a:t>
            </a:r>
            <a:endParaRPr sz="3050" b="1">
              <a:solidFill>
                <a:srgbClr val="DE1010"/>
              </a:solidFill>
              <a:highlight>
                <a:srgbClr val="FFFFFF"/>
              </a:highlight>
            </a:endParaRPr>
          </a:p>
          <a:p>
            <a:pPr marL="0" lvl="0" indent="0" algn="ctr" rtl="0">
              <a:spcBef>
                <a:spcPts val="1000"/>
              </a:spcBef>
              <a:spcAft>
                <a:spcPts val="0"/>
              </a:spcAft>
              <a:buSzPts val="2400"/>
              <a:buNone/>
            </a:pPr>
            <a:r>
              <a:rPr lang="en-US" sz="3050" b="1" u="sng">
                <a:solidFill>
                  <a:srgbClr val="DE1010"/>
                </a:solidFill>
                <a:highlight>
                  <a:srgbClr val="FFFFFF"/>
                </a:highlight>
              </a:rPr>
              <a:t>3 Open Positions </a:t>
            </a:r>
            <a:endParaRPr sz="3050" b="1" u="sng">
              <a:solidFill>
                <a:srgbClr val="DE1010"/>
              </a:solidFill>
              <a:highlight>
                <a:srgbClr val="FFFFFF"/>
              </a:highlight>
            </a:endParaRPr>
          </a:p>
          <a:p>
            <a:pPr marL="0" lvl="0" indent="0" algn="ctr" rtl="0">
              <a:spcBef>
                <a:spcPts val="1000"/>
              </a:spcBef>
              <a:spcAft>
                <a:spcPts val="0"/>
              </a:spcAft>
              <a:buSzPts val="2400"/>
              <a:buNone/>
            </a:pPr>
            <a:r>
              <a:rPr lang="en-US" sz="2250" b="1">
                <a:solidFill>
                  <a:srgbClr val="DE1010"/>
                </a:solidFill>
                <a:highlight>
                  <a:srgbClr val="FFFFFF"/>
                </a:highlight>
              </a:rPr>
              <a:t>(3-year term)</a:t>
            </a:r>
            <a:endParaRPr sz="2250" b="1">
              <a:solidFill>
                <a:srgbClr val="DE1010"/>
              </a:solidFill>
              <a:highlight>
                <a:srgbClr val="FFFFFF"/>
              </a:highlight>
            </a:endParaRPr>
          </a:p>
          <a:p>
            <a:pPr marL="0" lvl="0" indent="0" algn="l" rtl="0">
              <a:lnSpc>
                <a:spcPct val="90000"/>
              </a:lnSpc>
              <a:spcBef>
                <a:spcPts val="1000"/>
              </a:spcBef>
              <a:spcAft>
                <a:spcPts val="0"/>
              </a:spcAft>
              <a:buSzPts val="2800"/>
              <a:buNone/>
            </a:pPr>
            <a:endParaRPr/>
          </a:p>
        </p:txBody>
      </p:sp>
      <p:sp>
        <p:nvSpPr>
          <p:cNvPr id="205" name="Google Shape;205;g33d9b3ff41d_0_73"/>
          <p:cNvSpPr txBox="1">
            <a:spLocks noGrp="1"/>
          </p:cNvSpPr>
          <p:nvPr>
            <p:ph type="body" idx="3"/>
          </p:nvPr>
        </p:nvSpPr>
        <p:spPr>
          <a:xfrm>
            <a:off x="6531982" y="1620535"/>
            <a:ext cx="5077500" cy="842400"/>
          </a:xfrm>
          <a:prstGeom prst="rect">
            <a:avLst/>
          </a:prstGeom>
          <a:noFill/>
          <a:ln>
            <a:noFill/>
          </a:ln>
        </p:spPr>
        <p:txBody>
          <a:bodyPr spcFirstLastPara="1" wrap="square" lIns="91425" tIns="45700" rIns="91425" bIns="45700" anchor="b" anchorCtr="0">
            <a:spAutoFit/>
          </a:bodyPr>
          <a:lstStyle/>
          <a:p>
            <a:pPr marL="0" lvl="0" indent="0" algn="ctr" rtl="0">
              <a:lnSpc>
                <a:spcPct val="115000"/>
              </a:lnSpc>
              <a:spcBef>
                <a:spcPts val="0"/>
              </a:spcBef>
              <a:spcAft>
                <a:spcPts val="0"/>
              </a:spcAft>
              <a:buSzPts val="1100"/>
              <a:buNone/>
            </a:pPr>
            <a:r>
              <a:rPr lang="en-US" sz="2194">
                <a:solidFill>
                  <a:srgbClr val="DE1010"/>
                </a:solidFill>
                <a:highlight>
                  <a:srgbClr val="FFFFFF"/>
                </a:highlight>
              </a:rPr>
              <a:t>Application process opens on </a:t>
            </a:r>
            <a:endParaRPr sz="2194">
              <a:solidFill>
                <a:srgbClr val="DE1010"/>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r>
              <a:rPr lang="en-US" sz="2194">
                <a:solidFill>
                  <a:srgbClr val="DE1010"/>
                </a:solidFill>
                <a:highlight>
                  <a:srgbClr val="FFFFFF"/>
                </a:highlight>
              </a:rPr>
              <a:t>Friday, March 7th.</a:t>
            </a:r>
            <a:r>
              <a:rPr lang="en-US" sz="2350" b="0">
                <a:solidFill>
                  <a:srgbClr val="2F5589"/>
                </a:solidFill>
                <a:highlight>
                  <a:srgbClr val="FFFFFF"/>
                </a:highlight>
              </a:rPr>
              <a:t> </a:t>
            </a:r>
            <a:endParaRPr/>
          </a:p>
        </p:txBody>
      </p:sp>
      <p:sp>
        <p:nvSpPr>
          <p:cNvPr id="206" name="Google Shape;206;g33d9b3ff41d_0_73"/>
          <p:cNvSpPr txBox="1">
            <a:spLocks noGrp="1"/>
          </p:cNvSpPr>
          <p:nvPr>
            <p:ph type="body" idx="4"/>
          </p:nvPr>
        </p:nvSpPr>
        <p:spPr>
          <a:xfrm>
            <a:off x="6531975" y="2543949"/>
            <a:ext cx="5077500" cy="49650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950">
                <a:solidFill>
                  <a:srgbClr val="2F5589"/>
                </a:solidFill>
                <a:highlight>
                  <a:srgbClr val="FFFFFF"/>
                </a:highlight>
              </a:rPr>
              <a:t>Candidates announced on</a:t>
            </a:r>
            <a:endParaRPr sz="1950">
              <a:solidFill>
                <a:srgbClr val="2F5589"/>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r>
              <a:rPr lang="en-US" sz="1950">
                <a:solidFill>
                  <a:srgbClr val="2F5589"/>
                </a:solidFill>
                <a:highlight>
                  <a:srgbClr val="FFFFFF"/>
                </a:highlight>
              </a:rPr>
              <a:t>March 24th. </a:t>
            </a:r>
            <a:endParaRPr sz="1950">
              <a:solidFill>
                <a:srgbClr val="2F5589"/>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endParaRPr sz="1950">
              <a:solidFill>
                <a:srgbClr val="2F5589"/>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r>
              <a:rPr lang="en-US" sz="1950">
                <a:solidFill>
                  <a:srgbClr val="2F5589"/>
                </a:solidFill>
                <a:highlight>
                  <a:srgbClr val="FFFFFF"/>
                </a:highlight>
              </a:rPr>
              <a:t>Online Voting will take place Tuesday April 1st.</a:t>
            </a:r>
            <a:endParaRPr sz="1950">
              <a:solidFill>
                <a:srgbClr val="2F5589"/>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endParaRPr sz="1950">
              <a:solidFill>
                <a:srgbClr val="2F5589"/>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r>
              <a:rPr lang="en-US" sz="1950">
                <a:solidFill>
                  <a:srgbClr val="2F5589"/>
                </a:solidFill>
                <a:highlight>
                  <a:srgbClr val="FFFFFF"/>
                </a:highlight>
              </a:rPr>
              <a:t>Applications link will be posted on the website.</a:t>
            </a:r>
            <a:endParaRPr sz="1950">
              <a:solidFill>
                <a:srgbClr val="2F5589"/>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endParaRPr sz="1950">
              <a:solidFill>
                <a:srgbClr val="2F5589"/>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r>
              <a:rPr lang="en-US" sz="1950">
                <a:solidFill>
                  <a:srgbClr val="2F5589"/>
                </a:solidFill>
                <a:highlight>
                  <a:srgbClr val="FFFFFF"/>
                </a:highlight>
              </a:rPr>
              <a:t>Your Texas Board of Directors Chair is </a:t>
            </a:r>
            <a:r>
              <a:rPr lang="en-US" sz="1950" b="1">
                <a:solidFill>
                  <a:srgbClr val="2F5589"/>
                </a:solidFill>
                <a:highlight>
                  <a:srgbClr val="FFFFFF"/>
                </a:highlight>
              </a:rPr>
              <a:t>David Lanman</a:t>
            </a:r>
            <a:r>
              <a:rPr lang="en-US" sz="1950">
                <a:solidFill>
                  <a:srgbClr val="2F5589"/>
                </a:solidFill>
                <a:highlight>
                  <a:srgbClr val="FFFFFF"/>
                </a:highlight>
              </a:rPr>
              <a:t>.</a:t>
            </a:r>
            <a:endParaRPr sz="1950">
              <a:solidFill>
                <a:srgbClr val="2F5589"/>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endParaRPr sz="2300" b="1">
              <a:solidFill>
                <a:srgbClr val="2F5589"/>
              </a:solidFill>
              <a:highlight>
                <a:srgbClr val="FFFFFF"/>
              </a:highlight>
            </a:endParaRPr>
          </a:p>
          <a:p>
            <a:pPr marL="0" lvl="0" indent="0" algn="l" rtl="0">
              <a:lnSpc>
                <a:spcPct val="90000"/>
              </a:lnSpc>
              <a:spcBef>
                <a:spcPts val="1000"/>
              </a:spcBef>
              <a:spcAft>
                <a:spcPts val="0"/>
              </a:spcAft>
              <a:buClr>
                <a:schemeClr val="dk1"/>
              </a:buClr>
              <a:buSzPts val="1100"/>
              <a:buFont typeface="Arial"/>
              <a:buNone/>
            </a:pPr>
            <a:endParaRPr sz="3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26b00b4e32_2_0"/>
          <p:cNvSpPr txBox="1"/>
          <p:nvPr/>
        </p:nvSpPr>
        <p:spPr>
          <a:xfrm>
            <a:off x="6016675" y="1256000"/>
            <a:ext cx="5532300" cy="5541000"/>
          </a:xfrm>
          <a:prstGeom prst="rect">
            <a:avLst/>
          </a:prstGeom>
          <a:noFill/>
          <a:ln>
            <a:noFill/>
          </a:ln>
        </p:spPr>
        <p:txBody>
          <a:bodyPr spcFirstLastPara="1" wrap="square" lIns="91425" tIns="91425" rIns="91425" bIns="91425" anchor="t" anchorCtr="0">
            <a:noAutofit/>
          </a:bodyPr>
          <a:lstStyle/>
          <a:p>
            <a:pPr marL="45720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Interested in helping at state or have a industry partner or alumni wanted to lend a hand. Complete this form to get more information.</a:t>
            </a:r>
            <a:endParaRPr sz="2600" b="1" i="0" u="none" strike="noStrike" cap="none">
              <a:solidFill>
                <a:schemeClr val="lt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2600"/>
              <a:buFont typeface="Arial"/>
              <a:buNone/>
            </a:pPr>
            <a:endParaRPr sz="2600" b="1" i="0" u="none" strike="noStrike" cap="none">
              <a:solidFill>
                <a:schemeClr val="lt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You will receive an email from </a:t>
            </a:r>
            <a:r>
              <a:rPr lang="en-US" sz="2600" b="1" i="0" u="sng" strike="noStrike" cap="none">
                <a:solidFill>
                  <a:schemeClr val="hlink"/>
                </a:solidFill>
                <a:latin typeface="Calibri"/>
                <a:ea typeface="Calibri"/>
                <a:cs typeface="Calibri"/>
                <a:sym typeface="Calibri"/>
                <a:hlinkClick r:id="rId3"/>
              </a:rPr>
              <a:t>techchair@skillsusatx.org</a:t>
            </a:r>
            <a:endParaRPr sz="2600" b="1" i="0" u="none" strike="noStrike" cap="none">
              <a:solidFill>
                <a:schemeClr val="lt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2600"/>
              <a:buFont typeface="Arial"/>
              <a:buNone/>
            </a:pPr>
            <a:endParaRPr sz="2600" b="1" i="0" u="none" strike="noStrike" cap="none">
              <a:solidFill>
                <a:schemeClr val="lt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Chris are excited to get you registered.</a:t>
            </a:r>
            <a:endParaRPr sz="2600" b="1" i="0" u="none" strike="noStrike" cap="none">
              <a:solidFill>
                <a:schemeClr val="lt1"/>
              </a:solidFill>
              <a:latin typeface="Calibri"/>
              <a:ea typeface="Calibri"/>
              <a:cs typeface="Calibri"/>
              <a:sym typeface="Calibri"/>
            </a:endParaRPr>
          </a:p>
        </p:txBody>
      </p:sp>
      <p:sp>
        <p:nvSpPr>
          <p:cNvPr id="212" name="Google Shape;212;g326b00b4e32_2_0"/>
          <p:cNvSpPr txBox="1"/>
          <p:nvPr/>
        </p:nvSpPr>
        <p:spPr>
          <a:xfrm>
            <a:off x="6016675" y="558200"/>
            <a:ext cx="5532300" cy="697800"/>
          </a:xfrm>
          <a:prstGeom prst="rect">
            <a:avLst/>
          </a:prstGeom>
          <a:solidFill>
            <a:schemeClr val="lt1"/>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3100" b="0" i="0" u="none" strike="noStrike" cap="none">
                <a:solidFill>
                  <a:schemeClr val="dk1"/>
                </a:solidFill>
                <a:latin typeface="Calibri"/>
                <a:ea typeface="Calibri"/>
                <a:cs typeface="Calibri"/>
                <a:sym typeface="Calibri"/>
              </a:rPr>
              <a:t>State Volunteers and Judges</a:t>
            </a:r>
            <a:endParaRPr sz="3100" b="0" i="0" u="none" strike="noStrike" cap="none">
              <a:solidFill>
                <a:schemeClr val="dk1"/>
              </a:solidFill>
              <a:latin typeface="Calibri"/>
              <a:ea typeface="Calibri"/>
              <a:cs typeface="Calibri"/>
              <a:sym typeface="Calibri"/>
            </a:endParaRPr>
          </a:p>
        </p:txBody>
      </p:sp>
      <p:sp>
        <p:nvSpPr>
          <p:cNvPr id="213" name="Google Shape;213;g326b00b4e32_2_0"/>
          <p:cNvSpPr txBox="1"/>
          <p:nvPr/>
        </p:nvSpPr>
        <p:spPr>
          <a:xfrm>
            <a:off x="6090450" y="5641900"/>
            <a:ext cx="4934100" cy="62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alibri"/>
              <a:ea typeface="Calibri"/>
              <a:cs typeface="Calibri"/>
              <a:sym typeface="Calibri"/>
            </a:endParaRPr>
          </a:p>
        </p:txBody>
      </p:sp>
      <p:pic>
        <p:nvPicPr>
          <p:cNvPr id="214" name="Google Shape;214;g326b00b4e32_2_0"/>
          <p:cNvPicPr preferRelativeResize="0"/>
          <p:nvPr/>
        </p:nvPicPr>
        <p:blipFill rotWithShape="1">
          <a:blip r:embed="rId4">
            <a:alphaModFix/>
          </a:blip>
          <a:srcRect/>
          <a:stretch/>
        </p:blipFill>
        <p:spPr>
          <a:xfrm>
            <a:off x="139125" y="558200"/>
            <a:ext cx="5366973" cy="53669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2"/>
          <p:cNvSpPr txBox="1">
            <a:spLocks noGrp="1"/>
          </p:cNvSpPr>
          <p:nvPr>
            <p:ph type="subTitle" idx="1"/>
          </p:nvPr>
        </p:nvSpPr>
        <p:spPr>
          <a:xfrm>
            <a:off x="1264625" y="4246750"/>
            <a:ext cx="8896800" cy="2396400"/>
          </a:xfrm>
          <a:prstGeom prst="rect">
            <a:avLst/>
          </a:prstGeom>
          <a:noFill/>
          <a:ln>
            <a:noFill/>
          </a:ln>
          <a:effectLst>
            <a:outerShdw blurRad="50800" dist="16636" dir="2700000" algn="tl" rotWithShape="0">
              <a:srgbClr val="000000">
                <a:alpha val="55686"/>
              </a:srgbClr>
            </a:outerShdw>
          </a:effectLst>
        </p:spPr>
        <p:txBody>
          <a:bodyPr spcFirstLastPara="1" wrap="square" lIns="91425" tIns="45700" rIns="91425" bIns="45700" anchor="t" anchorCtr="0">
            <a:normAutofit fontScale="55000" lnSpcReduction="10000"/>
          </a:bodyPr>
          <a:lstStyle/>
          <a:p>
            <a:pPr marL="0" lvl="0" indent="0" algn="l" rtl="0">
              <a:lnSpc>
                <a:spcPct val="100000"/>
              </a:lnSpc>
              <a:spcBef>
                <a:spcPts val="1000"/>
              </a:spcBef>
              <a:spcAft>
                <a:spcPts val="0"/>
              </a:spcAft>
              <a:buSzPct val="95237"/>
              <a:buNone/>
            </a:pPr>
            <a:endParaRPr sz="3600">
              <a:solidFill>
                <a:schemeClr val="lt1"/>
              </a:solidFill>
              <a:latin typeface="Jost"/>
              <a:ea typeface="Jost"/>
              <a:cs typeface="Jost"/>
              <a:sym typeface="Jost"/>
            </a:endParaRPr>
          </a:p>
          <a:p>
            <a:pPr marL="0" lvl="0" indent="0" algn="ctr" rtl="0">
              <a:lnSpc>
                <a:spcPct val="100000"/>
              </a:lnSpc>
              <a:spcBef>
                <a:spcPts val="1000"/>
              </a:spcBef>
              <a:spcAft>
                <a:spcPts val="0"/>
              </a:spcAft>
              <a:buClr>
                <a:schemeClr val="lt1"/>
              </a:buClr>
              <a:buSzPct val="42608"/>
              <a:buNone/>
            </a:pPr>
            <a:r>
              <a:rPr lang="en-US" sz="5684">
                <a:solidFill>
                  <a:schemeClr val="lt1"/>
                </a:solidFill>
                <a:latin typeface="Jost"/>
                <a:ea typeface="Jost"/>
                <a:cs typeface="Jost"/>
                <a:sym typeface="Jost"/>
              </a:rPr>
              <a:t>Next Town Hall, Thurs April 24th at 5:30pm</a:t>
            </a:r>
            <a:endParaRPr sz="5284">
              <a:solidFill>
                <a:schemeClr val="lt1"/>
              </a:solidFill>
              <a:latin typeface="Jost"/>
              <a:ea typeface="Jost"/>
              <a:cs typeface="Jost"/>
              <a:sym typeface="Jost"/>
            </a:endParaRPr>
          </a:p>
          <a:p>
            <a:pPr marL="0" lvl="0" indent="0" algn="ctr" rtl="0">
              <a:lnSpc>
                <a:spcPct val="100000"/>
              </a:lnSpc>
              <a:spcBef>
                <a:spcPts val="1000"/>
              </a:spcBef>
              <a:spcAft>
                <a:spcPts val="0"/>
              </a:spcAft>
              <a:buClr>
                <a:schemeClr val="dk1"/>
              </a:buClr>
              <a:buSzPct val="86499"/>
              <a:buNone/>
            </a:pPr>
            <a:endParaRPr sz="2800">
              <a:solidFill>
                <a:schemeClr val="lt1"/>
              </a:solidFill>
              <a:latin typeface="Jost"/>
              <a:ea typeface="Jost"/>
              <a:cs typeface="Jost"/>
              <a:sym typeface="Jost"/>
            </a:endParaRPr>
          </a:p>
          <a:p>
            <a:pPr marL="0" lvl="0" indent="0" algn="l" rtl="0">
              <a:lnSpc>
                <a:spcPct val="100000"/>
              </a:lnSpc>
              <a:spcBef>
                <a:spcPts val="1000"/>
              </a:spcBef>
              <a:spcAft>
                <a:spcPts val="0"/>
              </a:spcAft>
              <a:buClr>
                <a:schemeClr val="lt1"/>
              </a:buClr>
              <a:buSzPct val="100915"/>
              <a:buNone/>
            </a:pPr>
            <a:endParaRPr>
              <a:latin typeface="Jost"/>
              <a:ea typeface="Jost"/>
              <a:cs typeface="Jost"/>
              <a:sym typeface="Jost"/>
            </a:endParaRPr>
          </a:p>
          <a:p>
            <a:pPr marL="0" lvl="0" indent="0" algn="ctr" rtl="0">
              <a:lnSpc>
                <a:spcPct val="100000"/>
              </a:lnSpc>
              <a:spcBef>
                <a:spcPts val="1000"/>
              </a:spcBef>
              <a:spcAft>
                <a:spcPts val="0"/>
              </a:spcAft>
              <a:buClr>
                <a:schemeClr val="dk1"/>
              </a:buClr>
              <a:buSzPct val="86499"/>
              <a:buNone/>
            </a:pPr>
            <a:endParaRPr sz="2800" b="1">
              <a:solidFill>
                <a:schemeClr val="dk2"/>
              </a:solidFill>
            </a:endParaRPr>
          </a:p>
          <a:p>
            <a:pPr marL="0" lvl="0" indent="0" algn="ctr" rtl="0">
              <a:lnSpc>
                <a:spcPct val="100000"/>
              </a:lnSpc>
              <a:spcBef>
                <a:spcPts val="1000"/>
              </a:spcBef>
              <a:spcAft>
                <a:spcPts val="0"/>
              </a:spcAft>
              <a:buClr>
                <a:schemeClr val="dk1"/>
              </a:buClr>
              <a:buSzPct val="86499"/>
              <a:buNone/>
            </a:pPr>
            <a:endParaRPr sz="2800" b="1">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98" name="Google Shape;98;g3121d390af1_0_21"/>
          <p:cNvGraphicFramePr/>
          <p:nvPr/>
        </p:nvGraphicFramePr>
        <p:xfrm>
          <a:off x="450938" y="1310887"/>
          <a:ext cx="3000000" cy="3000000"/>
        </p:xfrm>
        <a:graphic>
          <a:graphicData uri="http://schemas.openxmlformats.org/drawingml/2006/table">
            <a:tbl>
              <a:tblPr>
                <a:noFill/>
                <a:tableStyleId>{1DCD3DF2-516D-425A-8811-2899B303D830}</a:tableStyleId>
              </a:tblPr>
              <a:tblGrid>
                <a:gridCol w="2392475">
                  <a:extLst>
                    <a:ext uri="{9D8B030D-6E8A-4147-A177-3AD203B41FA5}">
                      <a16:colId xmlns:a16="http://schemas.microsoft.com/office/drawing/2014/main" val="20000"/>
                    </a:ext>
                  </a:extLst>
                </a:gridCol>
                <a:gridCol w="3576075">
                  <a:extLst>
                    <a:ext uri="{9D8B030D-6E8A-4147-A177-3AD203B41FA5}">
                      <a16:colId xmlns:a16="http://schemas.microsoft.com/office/drawing/2014/main" val="20001"/>
                    </a:ext>
                  </a:extLst>
                </a:gridCol>
                <a:gridCol w="5192150">
                  <a:extLst>
                    <a:ext uri="{9D8B030D-6E8A-4147-A177-3AD203B41FA5}">
                      <a16:colId xmlns:a16="http://schemas.microsoft.com/office/drawing/2014/main" val="20002"/>
                    </a:ext>
                  </a:extLst>
                </a:gridCol>
              </a:tblGrid>
              <a:tr h="3221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Arial"/>
                          <a:ea typeface="Arial"/>
                          <a:cs typeface="Arial"/>
                          <a:sym typeface="Arial"/>
                        </a:rPr>
                        <a:t>February 25, 202</a:t>
                      </a:r>
                      <a:r>
                        <a:rPr lang="en-US" sz="1600" u="none" strike="noStrike" cap="none"/>
                        <a:t>5</a:t>
                      </a:r>
                      <a:endParaRPr sz="16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rgbClr val="424242"/>
                          </a:solidFill>
                          <a:latin typeface="Arial"/>
                          <a:ea typeface="Arial"/>
                          <a:cs typeface="Arial"/>
                          <a:sym typeface="Arial"/>
                        </a:rPr>
                        <a:t>State Registration </a:t>
                      </a:r>
                      <a:endParaRPr sz="1600" b="1"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rgbClr val="2F5496"/>
                          </a:solidFill>
                          <a:latin typeface="Arial"/>
                          <a:ea typeface="Arial"/>
                          <a:cs typeface="Arial"/>
                          <a:sym typeface="Arial"/>
                        </a:rPr>
                        <a:t>Member must be </a:t>
                      </a:r>
                      <a:r>
                        <a:rPr lang="en-US" sz="1200" b="1" u="sng" strike="noStrike" cap="none">
                          <a:solidFill>
                            <a:srgbClr val="2F5496"/>
                          </a:solidFill>
                          <a:latin typeface="Arial"/>
                          <a:ea typeface="Arial"/>
                          <a:cs typeface="Arial"/>
                          <a:sym typeface="Arial"/>
                        </a:rPr>
                        <a:t>PAID</a:t>
                      </a:r>
                      <a:r>
                        <a:rPr lang="en-US" sz="1200" b="1" u="none" strike="noStrike" cap="none">
                          <a:solidFill>
                            <a:srgbClr val="2F5496"/>
                          </a:solidFill>
                          <a:latin typeface="Arial"/>
                          <a:ea typeface="Arial"/>
                          <a:cs typeface="Arial"/>
                          <a:sym typeface="Arial"/>
                        </a:rPr>
                        <a:t> to register</a:t>
                      </a:r>
                      <a:endParaRPr sz="1200" b="1" u="none" strike="noStrike" cap="none">
                        <a:solidFill>
                          <a:srgbClr val="2F5496"/>
                        </a:solidFill>
                        <a:latin typeface="Arial"/>
                        <a:ea typeface="Arial"/>
                        <a:cs typeface="Arial"/>
                        <a:sym typeface="Arial"/>
                      </a:endParaRPr>
                    </a:p>
                  </a:txBody>
                  <a:tcPr marL="91425" marR="91425" marT="91425" marB="91425"/>
                </a:tc>
                <a:extLst>
                  <a:ext uri="{0D108BD9-81ED-4DB2-BD59-A6C34878D82A}">
                    <a16:rowId xmlns:a16="http://schemas.microsoft.com/office/drawing/2014/main" val="10000"/>
                  </a:ext>
                </a:extLst>
              </a:tr>
              <a:tr h="3117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Arial"/>
                          <a:ea typeface="Arial"/>
                          <a:cs typeface="Arial"/>
                          <a:sym typeface="Arial"/>
                        </a:rPr>
                        <a:t>March </a:t>
                      </a:r>
                      <a:r>
                        <a:rPr lang="en-US" sz="1600"/>
                        <a:t>19</a:t>
                      </a:r>
                      <a:r>
                        <a:rPr lang="en-US" sz="1600" u="none" strike="noStrike" cap="none">
                          <a:latin typeface="Arial"/>
                          <a:ea typeface="Arial"/>
                          <a:cs typeface="Arial"/>
                          <a:sym typeface="Arial"/>
                        </a:rPr>
                        <a:t>, 202</a:t>
                      </a:r>
                      <a:r>
                        <a:rPr lang="en-US" sz="1600" u="none" strike="noStrike" cap="none"/>
                        <a:t>5</a:t>
                      </a:r>
                      <a:endParaRPr sz="1600" u="none" strike="noStrike" cap="none">
                        <a:latin typeface="Arial"/>
                        <a:ea typeface="Arial"/>
                        <a:cs typeface="Arial"/>
                        <a:sym typeface="Arial"/>
                      </a:endParaRPr>
                    </a:p>
                  </a:txBody>
                  <a:tcPr marL="91425" marR="91425" marT="91425" marB="91425"/>
                </a:tc>
                <a:tc gridSpan="2">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State Registration </a:t>
                      </a:r>
                      <a:endParaRPr sz="1600" b="1" u="none" strike="noStrike" cap="none">
                        <a:latin typeface="Arial"/>
                        <a:ea typeface="Arial"/>
                        <a:cs typeface="Arial"/>
                        <a:sym typeface="Arial"/>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8228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Arial"/>
                          <a:ea typeface="Arial"/>
                          <a:cs typeface="Arial"/>
                          <a:sym typeface="Arial"/>
                        </a:rPr>
                        <a:t>March </a:t>
                      </a:r>
                      <a:r>
                        <a:rPr lang="en-US" sz="1600"/>
                        <a:t>19</a:t>
                      </a:r>
                      <a:r>
                        <a:rPr lang="en-US" sz="1600" u="none" strike="noStrike" cap="none">
                          <a:latin typeface="Arial"/>
                          <a:ea typeface="Arial"/>
                          <a:cs typeface="Arial"/>
                          <a:sym typeface="Arial"/>
                        </a:rPr>
                        <a:t>, 202</a:t>
                      </a:r>
                      <a:r>
                        <a:rPr lang="en-US" sz="1600" u="none" strike="noStrike" cap="none"/>
                        <a:t>5</a:t>
                      </a:r>
                      <a:endParaRPr sz="16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Last Day to Cancel Registration or Substitution </a:t>
                      </a:r>
                      <a:endParaRPr sz="1600" b="1"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2F5496"/>
                          </a:solidFill>
                          <a:latin typeface="Arial"/>
                          <a:ea typeface="Arial"/>
                          <a:cs typeface="Arial"/>
                          <a:sym typeface="Arial"/>
                        </a:rPr>
                        <a:t>Any information in registration that needs to be submitted for an invoice by March 15 will be deleted. Submission must be done before room and registration is guaranteed.</a:t>
                      </a:r>
                      <a:endParaRPr sz="1400" b="1" u="none" strike="noStrike" cap="none">
                        <a:solidFill>
                          <a:srgbClr val="2F5496"/>
                        </a:solidFill>
                        <a:latin typeface="Arial"/>
                        <a:ea typeface="Arial"/>
                        <a:cs typeface="Arial"/>
                        <a:sym typeface="Arial"/>
                      </a:endParaRPr>
                    </a:p>
                  </a:txBody>
                  <a:tcPr marL="91425" marR="91425" marT="91425" marB="91425"/>
                </a:tc>
                <a:extLst>
                  <a:ext uri="{0D108BD9-81ED-4DB2-BD59-A6C34878D82A}">
                    <a16:rowId xmlns:a16="http://schemas.microsoft.com/office/drawing/2014/main" val="10002"/>
                  </a:ext>
                </a:extLst>
              </a:tr>
              <a:tr h="3740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Arial"/>
                          <a:ea typeface="Arial"/>
                          <a:cs typeface="Arial"/>
                          <a:sym typeface="Arial"/>
                        </a:rPr>
                        <a:t>March 1</a:t>
                      </a:r>
                      <a:r>
                        <a:rPr lang="en-US" sz="1600"/>
                        <a:t>9</a:t>
                      </a:r>
                      <a:r>
                        <a:rPr lang="en-US" sz="1600" u="none" strike="noStrike" cap="none">
                          <a:latin typeface="Arial"/>
                          <a:ea typeface="Arial"/>
                          <a:cs typeface="Arial"/>
                          <a:sym typeface="Arial"/>
                        </a:rPr>
                        <a:t>, 202</a:t>
                      </a:r>
                      <a:r>
                        <a:rPr lang="en-US" sz="1600" u="none" strike="noStrike" cap="none"/>
                        <a:t>5</a:t>
                      </a:r>
                      <a:endParaRPr sz="16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No Refunds</a:t>
                      </a:r>
                      <a:endParaRPr sz="1600" b="1" u="none" strike="noStrike" cap="none">
                        <a:latin typeface="Arial"/>
                        <a:ea typeface="Arial"/>
                        <a:cs typeface="Arial"/>
                        <a:sym typeface="Arial"/>
                      </a:endParaRPr>
                    </a:p>
                  </a:txBody>
                  <a:tcPr marL="91425" marR="91425" marT="91425" marB="91425"/>
                </a:tc>
                <a:tc>
                  <a:txBody>
                    <a:bodyPr/>
                    <a:lstStyle/>
                    <a:p>
                      <a:pPr marL="0" marR="0" lvl="0" indent="0" algn="just" rtl="0">
                        <a:lnSpc>
                          <a:spcPct val="150000"/>
                        </a:lnSpc>
                        <a:spcBef>
                          <a:spcPts val="0"/>
                        </a:spcBef>
                        <a:spcAft>
                          <a:spcPts val="0"/>
                        </a:spcAft>
                        <a:buClr>
                          <a:srgbClr val="000000"/>
                        </a:buClr>
                        <a:buSzPts val="1400"/>
                        <a:buFont typeface="Arial"/>
                        <a:buNone/>
                      </a:pPr>
                      <a:r>
                        <a:rPr lang="en-US" sz="1400" b="1" u="none" strike="noStrike" cap="none">
                          <a:solidFill>
                            <a:srgbClr val="2F5496"/>
                          </a:solidFill>
                          <a:latin typeface="Arial"/>
                          <a:ea typeface="Arial"/>
                          <a:cs typeface="Arial"/>
                          <a:sym typeface="Arial"/>
                        </a:rPr>
                        <a:t>No changes to invoices or hotel reservations</a:t>
                      </a:r>
                      <a:endParaRPr sz="1400" b="1" u="none" strike="noStrike" cap="none">
                        <a:solidFill>
                          <a:srgbClr val="2F5496"/>
                        </a:solidFill>
                        <a:latin typeface="Arial"/>
                        <a:ea typeface="Arial"/>
                        <a:cs typeface="Arial"/>
                        <a:sym typeface="Arial"/>
                      </a:endParaRPr>
                    </a:p>
                  </a:txBody>
                  <a:tcPr marL="91425" marR="91425" marT="91425" marB="91425"/>
                </a:tc>
                <a:extLst>
                  <a:ext uri="{0D108BD9-81ED-4DB2-BD59-A6C34878D82A}">
                    <a16:rowId xmlns:a16="http://schemas.microsoft.com/office/drawing/2014/main" val="10003"/>
                  </a:ext>
                </a:extLst>
              </a:tr>
              <a:tr h="768750">
                <a:tc>
                  <a:txBody>
                    <a:bodyPr/>
                    <a:lstStyle/>
                    <a:p>
                      <a:pPr marL="0" marR="0" lvl="0" indent="0" algn="l" rtl="0">
                        <a:lnSpc>
                          <a:spcPct val="150000"/>
                        </a:lnSpc>
                        <a:spcBef>
                          <a:spcPts val="0"/>
                        </a:spcBef>
                        <a:spcAft>
                          <a:spcPts val="0"/>
                        </a:spcAft>
                        <a:buClr>
                          <a:srgbClr val="000000"/>
                        </a:buClr>
                        <a:buSzPts val="1100"/>
                        <a:buFont typeface="Arial"/>
                        <a:buNone/>
                      </a:pPr>
                      <a:r>
                        <a:rPr lang="en-US" sz="1600" u="none" strike="noStrike" cap="none">
                          <a:solidFill>
                            <a:srgbClr val="424242"/>
                          </a:solidFill>
                          <a:latin typeface="Arial"/>
                          <a:ea typeface="Arial"/>
                          <a:cs typeface="Arial"/>
                          <a:sym typeface="Arial"/>
                        </a:rPr>
                        <a:t>Mar </a:t>
                      </a:r>
                      <a:r>
                        <a:rPr lang="en-US" sz="1600">
                          <a:solidFill>
                            <a:srgbClr val="424242"/>
                          </a:solidFill>
                        </a:rPr>
                        <a:t>24</a:t>
                      </a:r>
                      <a:r>
                        <a:rPr lang="en-US" sz="1600" u="none" strike="noStrike" cap="none">
                          <a:solidFill>
                            <a:srgbClr val="424242"/>
                          </a:solidFill>
                          <a:latin typeface="Arial"/>
                          <a:ea typeface="Arial"/>
                          <a:cs typeface="Arial"/>
                          <a:sym typeface="Arial"/>
                        </a:rPr>
                        <a:t>-Mar </a:t>
                      </a:r>
                      <a:r>
                        <a:rPr lang="en-US" sz="1600" u="none" strike="noStrike" cap="none">
                          <a:solidFill>
                            <a:srgbClr val="424242"/>
                          </a:solidFill>
                        </a:rPr>
                        <a:t>2</a:t>
                      </a:r>
                      <a:r>
                        <a:rPr lang="en-US" sz="1600">
                          <a:solidFill>
                            <a:srgbClr val="424242"/>
                          </a:solidFill>
                        </a:rPr>
                        <a:t>8</a:t>
                      </a:r>
                      <a:r>
                        <a:rPr lang="en-US" sz="1600" u="none" strike="noStrike" cap="none">
                          <a:solidFill>
                            <a:srgbClr val="424242"/>
                          </a:solidFill>
                          <a:latin typeface="Arial"/>
                          <a:ea typeface="Arial"/>
                          <a:cs typeface="Arial"/>
                          <a:sym typeface="Arial"/>
                        </a:rPr>
                        <a:t>, 202</a:t>
                      </a:r>
                      <a:r>
                        <a:rPr lang="en-US" sz="1600" u="none" strike="noStrike" cap="none">
                          <a:solidFill>
                            <a:srgbClr val="424242"/>
                          </a:solidFill>
                        </a:rPr>
                        <a:t>5</a:t>
                      </a:r>
                      <a:endParaRPr sz="1600" u="none" strike="noStrike" cap="none">
                        <a:latin typeface="Arial"/>
                        <a:ea typeface="Arial"/>
                        <a:cs typeface="Arial"/>
                        <a:sym typeface="Arial"/>
                      </a:endParaRPr>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Online PD Test Window Opens</a:t>
                      </a:r>
                      <a:endParaRPr sz="1600" b="1" u="none" strike="noStrike" cap="none">
                        <a:latin typeface="Arial"/>
                        <a:ea typeface="Arial"/>
                        <a:cs typeface="Arial"/>
                        <a:sym typeface="Arial"/>
                      </a:endParaRPr>
                    </a:p>
                  </a:txBody>
                  <a:tcPr marL="91425" marR="91425" marT="91425" marB="91425"/>
                </a:tc>
                <a:tc>
                  <a:txBody>
                    <a:bodyPr/>
                    <a:lstStyle/>
                    <a:p>
                      <a:pPr marL="0" marR="0" lvl="0" indent="0" algn="just" rtl="0">
                        <a:lnSpc>
                          <a:spcPct val="100000"/>
                        </a:lnSpc>
                        <a:spcBef>
                          <a:spcPts val="0"/>
                        </a:spcBef>
                        <a:spcAft>
                          <a:spcPts val="0"/>
                        </a:spcAft>
                        <a:buClr>
                          <a:srgbClr val="000000"/>
                        </a:buClr>
                        <a:buSzPts val="1400"/>
                        <a:buFont typeface="Arial"/>
                        <a:buNone/>
                      </a:pPr>
                      <a:r>
                        <a:rPr lang="en-US" sz="1400" b="1" i="1" u="none" strike="noStrike" cap="none">
                          <a:solidFill>
                            <a:srgbClr val="2F5496"/>
                          </a:solidFill>
                          <a:latin typeface="Arial"/>
                          <a:ea typeface="Arial"/>
                          <a:cs typeface="Arial"/>
                          <a:sym typeface="Arial"/>
                        </a:rPr>
                        <a:t>The link will be sent to the student’s registration email address on the evening of March </a:t>
                      </a:r>
                      <a:r>
                        <a:rPr lang="en-US" b="1" i="1">
                          <a:solidFill>
                            <a:srgbClr val="2F5496"/>
                          </a:solidFill>
                        </a:rPr>
                        <a:t>24</a:t>
                      </a:r>
                      <a:r>
                        <a:rPr lang="en-US" sz="1400" b="1" i="1" u="none" strike="noStrike" cap="none">
                          <a:solidFill>
                            <a:srgbClr val="2F5496"/>
                          </a:solidFill>
                          <a:latin typeface="Arial"/>
                          <a:ea typeface="Arial"/>
                          <a:cs typeface="Arial"/>
                          <a:sym typeface="Arial"/>
                        </a:rPr>
                        <a:t>, 202</a:t>
                      </a:r>
                      <a:r>
                        <a:rPr lang="en-US" b="1" i="1">
                          <a:solidFill>
                            <a:srgbClr val="2F5496"/>
                          </a:solidFill>
                        </a:rPr>
                        <a:t>5</a:t>
                      </a:r>
                      <a:r>
                        <a:rPr lang="en-US" sz="1400" b="1" i="1" u="none" strike="noStrike" cap="none">
                          <a:solidFill>
                            <a:srgbClr val="2F5496"/>
                          </a:solidFill>
                          <a:latin typeface="Arial"/>
                          <a:ea typeface="Arial"/>
                          <a:cs typeface="Arial"/>
                          <a:sym typeface="Arial"/>
                        </a:rPr>
                        <a:t>. </a:t>
                      </a:r>
                      <a:endParaRPr sz="1400" b="1" u="none" strike="noStrike" cap="none">
                        <a:solidFill>
                          <a:srgbClr val="2F5496"/>
                        </a:solidFill>
                        <a:latin typeface="Arial"/>
                        <a:ea typeface="Arial"/>
                        <a:cs typeface="Arial"/>
                        <a:sym typeface="Arial"/>
                      </a:endParaRPr>
                    </a:p>
                  </a:txBody>
                  <a:tcPr marL="91425" marR="91425" marT="91425" marB="91425"/>
                </a:tc>
                <a:extLst>
                  <a:ext uri="{0D108BD9-81ED-4DB2-BD59-A6C34878D82A}">
                    <a16:rowId xmlns:a16="http://schemas.microsoft.com/office/drawing/2014/main" val="10004"/>
                  </a:ext>
                </a:extLst>
              </a:tr>
              <a:tr h="8228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Arial"/>
                          <a:ea typeface="Arial"/>
                          <a:cs typeface="Arial"/>
                          <a:sym typeface="Arial"/>
                        </a:rPr>
                        <a:t>April </a:t>
                      </a:r>
                      <a:r>
                        <a:rPr lang="en-US" sz="1600"/>
                        <a:t>22</a:t>
                      </a:r>
                      <a:r>
                        <a:rPr lang="en-US" sz="1600" u="none" strike="noStrike" cap="none">
                          <a:latin typeface="Arial"/>
                          <a:ea typeface="Arial"/>
                          <a:cs typeface="Arial"/>
                          <a:sym typeface="Arial"/>
                        </a:rPr>
                        <a:t>, 202</a:t>
                      </a:r>
                      <a:r>
                        <a:rPr lang="en-US" sz="1600" u="none" strike="noStrike" cap="none"/>
                        <a:t>5</a:t>
                      </a:r>
                      <a:endParaRPr sz="16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All payments due</a:t>
                      </a:r>
                      <a:endParaRPr sz="1600" b="1"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2F5496"/>
                          </a:solidFill>
                          <a:latin typeface="Arial"/>
                          <a:ea typeface="Arial"/>
                          <a:cs typeface="Arial"/>
                          <a:sym typeface="Arial"/>
                        </a:rPr>
                        <a:t>If received after the payment deadline, a $50 monthly fee will be assessed. Please add a 3% processing fee if paying with a credit card. “S” invoices will be due to PO Box 65087 Lubbock, TX 79464.</a:t>
                      </a:r>
                      <a:endParaRPr sz="1400" b="1" u="none" strike="noStrike" cap="none">
                        <a:solidFill>
                          <a:srgbClr val="2F5496"/>
                        </a:solidFill>
                        <a:latin typeface="Arial"/>
                        <a:ea typeface="Arial"/>
                        <a:cs typeface="Arial"/>
                        <a:sym typeface="Arial"/>
                      </a:endParaRPr>
                    </a:p>
                  </a:txBody>
                  <a:tcPr marL="91425" marR="91425" marT="91425" marB="91425"/>
                </a:tc>
                <a:extLst>
                  <a:ext uri="{0D108BD9-81ED-4DB2-BD59-A6C34878D82A}">
                    <a16:rowId xmlns:a16="http://schemas.microsoft.com/office/drawing/2014/main" val="10005"/>
                  </a:ext>
                </a:extLst>
              </a:tr>
              <a:tr h="3117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Arial"/>
                          <a:ea typeface="Arial"/>
                          <a:cs typeface="Arial"/>
                          <a:sym typeface="Arial"/>
                        </a:rPr>
                        <a:t>April </a:t>
                      </a:r>
                      <a:r>
                        <a:rPr lang="en-US" sz="1600"/>
                        <a:t>5</a:t>
                      </a:r>
                      <a:r>
                        <a:rPr lang="en-US" sz="1600" u="none" strike="noStrike" cap="none">
                          <a:latin typeface="Arial"/>
                          <a:ea typeface="Arial"/>
                          <a:cs typeface="Arial"/>
                          <a:sym typeface="Arial"/>
                        </a:rPr>
                        <a:t>, 202</a:t>
                      </a:r>
                      <a:r>
                        <a:rPr lang="en-US" sz="1600" u="none" strike="noStrike" cap="none"/>
                        <a:t>5</a:t>
                      </a:r>
                      <a:endParaRPr sz="1600" u="none" strike="noStrike" cap="none">
                        <a:latin typeface="Arial"/>
                        <a:ea typeface="Arial"/>
                        <a:cs typeface="Arial"/>
                        <a:sym typeface="Arial"/>
                      </a:endParaRPr>
                    </a:p>
                  </a:txBody>
                  <a:tcPr marL="91425" marR="91425" marT="91425" marB="91425">
                    <a:solidFill>
                      <a:schemeClr val="lt1"/>
                    </a:solidFill>
                  </a:tcPr>
                </a:tc>
                <a:tc gridSpan="2">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National Packet Release</a:t>
                      </a:r>
                      <a:endParaRPr sz="1600" b="1" u="none" strike="noStrike" cap="none">
                        <a:latin typeface="Arial"/>
                        <a:ea typeface="Arial"/>
                        <a:cs typeface="Arial"/>
                        <a:sym typeface="Arial"/>
                      </a:endParaRPr>
                    </a:p>
                  </a:txBody>
                  <a:tcPr marL="91425" marR="91425" marT="91425" marB="91425"/>
                </a:tc>
                <a:tc hMerge="1">
                  <a:txBody>
                    <a:bodyPr/>
                    <a:lstStyle/>
                    <a:p>
                      <a:endParaRPr lang="en-US"/>
                    </a:p>
                  </a:txBody>
                  <a:tcPr/>
                </a:tc>
                <a:extLst>
                  <a:ext uri="{0D108BD9-81ED-4DB2-BD59-A6C34878D82A}">
                    <a16:rowId xmlns:a16="http://schemas.microsoft.com/office/drawing/2014/main" val="10006"/>
                  </a:ext>
                </a:extLst>
              </a:tr>
              <a:tr h="3117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Arial"/>
                          <a:ea typeface="Arial"/>
                          <a:cs typeface="Arial"/>
                          <a:sym typeface="Arial"/>
                        </a:rPr>
                        <a:t>April 12, 202</a:t>
                      </a:r>
                      <a:r>
                        <a:rPr lang="en-US" sz="1600" u="none" strike="noStrike" cap="none"/>
                        <a:t>5</a:t>
                      </a:r>
                      <a:endParaRPr sz="1600" u="none" strike="noStrike" cap="none">
                        <a:latin typeface="Arial"/>
                        <a:ea typeface="Arial"/>
                        <a:cs typeface="Arial"/>
                        <a:sym typeface="Arial"/>
                      </a:endParaRPr>
                    </a:p>
                  </a:txBody>
                  <a:tcPr marL="91425" marR="91425" marT="91425" marB="91425">
                    <a:solidFill>
                      <a:schemeClr val="lt1"/>
                    </a:solidFill>
                  </a:tcPr>
                </a:tc>
                <a:tc gridSpan="2">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Arial"/>
                          <a:ea typeface="Arial"/>
                          <a:cs typeface="Arial"/>
                          <a:sym typeface="Arial"/>
                        </a:rPr>
                        <a:t>Final Review and Scoring Uploads</a:t>
                      </a:r>
                      <a:endParaRPr sz="1600" b="1" u="none" strike="noStrike" cap="none">
                        <a:latin typeface="Arial"/>
                        <a:ea typeface="Arial"/>
                        <a:cs typeface="Arial"/>
                        <a:sym typeface="Arial"/>
                      </a:endParaRPr>
                    </a:p>
                  </a:txBody>
                  <a:tcPr marL="91425" marR="91425" marT="91425" marB="91425"/>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99" name="Google Shape;99;g3121d390af1_0_21"/>
          <p:cNvSpPr txBox="1"/>
          <p:nvPr/>
        </p:nvSpPr>
        <p:spPr>
          <a:xfrm>
            <a:off x="820025" y="468600"/>
            <a:ext cx="105066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State Conference Timeline:</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1f0cda8078_1_13"/>
          <p:cNvSpPr txBox="1">
            <a:spLocks noGrp="1"/>
          </p:cNvSpPr>
          <p:nvPr>
            <p:ph type="title"/>
          </p:nvPr>
        </p:nvSpPr>
        <p:spPr>
          <a:xfrm>
            <a:off x="569431" y="531812"/>
            <a:ext cx="10515600" cy="8553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a:t>Membership - Registration</a:t>
            </a:r>
            <a:endParaRPr/>
          </a:p>
        </p:txBody>
      </p:sp>
      <p:sp>
        <p:nvSpPr>
          <p:cNvPr id="105" name="Google Shape;105;g31f0cda8078_1_13"/>
          <p:cNvSpPr txBox="1">
            <a:spLocks noGrp="1"/>
          </p:cNvSpPr>
          <p:nvPr>
            <p:ph type="body" idx="1"/>
          </p:nvPr>
        </p:nvSpPr>
        <p:spPr>
          <a:xfrm>
            <a:off x="562675" y="4131123"/>
            <a:ext cx="5196600" cy="1086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000"/>
              </a:spcBef>
              <a:spcAft>
                <a:spcPts val="0"/>
              </a:spcAft>
              <a:buSzPts val="2400"/>
              <a:buNone/>
            </a:pPr>
            <a:r>
              <a:rPr lang="en-US" sz="2900">
                <a:solidFill>
                  <a:srgbClr val="2F5589"/>
                </a:solidFill>
              </a:rPr>
              <a:t>M Invoice - National Office</a:t>
            </a:r>
            <a:endParaRPr sz="2900">
              <a:solidFill>
                <a:srgbClr val="2F5589"/>
              </a:solidFill>
            </a:endParaRPr>
          </a:p>
          <a:p>
            <a:pPr marL="0" lvl="0" indent="0" algn="l" rtl="0">
              <a:lnSpc>
                <a:spcPct val="90000"/>
              </a:lnSpc>
              <a:spcBef>
                <a:spcPts val="1000"/>
              </a:spcBef>
              <a:spcAft>
                <a:spcPts val="0"/>
              </a:spcAft>
              <a:buSzPts val="2400"/>
              <a:buNone/>
            </a:pPr>
            <a:r>
              <a:rPr lang="en-US" sz="2900">
                <a:solidFill>
                  <a:srgbClr val="2F5589"/>
                </a:solidFill>
              </a:rPr>
              <a:t>S Invoice - State Office</a:t>
            </a:r>
            <a:endParaRPr sz="2900">
              <a:solidFill>
                <a:srgbClr val="2F5589"/>
              </a:solidFill>
            </a:endParaRPr>
          </a:p>
        </p:txBody>
      </p:sp>
      <p:sp>
        <p:nvSpPr>
          <p:cNvPr id="106" name="Google Shape;106;g31f0cda8078_1_13"/>
          <p:cNvSpPr txBox="1">
            <a:spLocks noGrp="1"/>
          </p:cNvSpPr>
          <p:nvPr>
            <p:ph type="body" idx="2"/>
          </p:nvPr>
        </p:nvSpPr>
        <p:spPr>
          <a:xfrm>
            <a:off x="569425" y="1620523"/>
            <a:ext cx="5183100" cy="24207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2400"/>
              <a:buFont typeface="Arial"/>
              <a:buNone/>
            </a:pPr>
            <a:r>
              <a:rPr lang="en-US" sz="3050" b="1">
                <a:solidFill>
                  <a:srgbClr val="DE1010"/>
                </a:solidFill>
                <a:highlight>
                  <a:srgbClr val="FFFFFF"/>
                </a:highlight>
              </a:rPr>
              <a:t>Membership</a:t>
            </a:r>
            <a:r>
              <a:rPr lang="en-US" sz="3050">
                <a:solidFill>
                  <a:srgbClr val="284FA1"/>
                </a:solidFill>
                <a:highlight>
                  <a:srgbClr val="FFFFFF"/>
                </a:highlight>
              </a:rPr>
              <a:t> must be paid in order to register. If you need help with membership contact customer care: 844-875-4557.</a:t>
            </a:r>
            <a:endParaRPr sz="4400" b="1"/>
          </a:p>
          <a:p>
            <a:pPr marL="0" lvl="0" indent="0" algn="l" rtl="0">
              <a:lnSpc>
                <a:spcPct val="90000"/>
              </a:lnSpc>
              <a:spcBef>
                <a:spcPts val="1000"/>
              </a:spcBef>
              <a:spcAft>
                <a:spcPts val="0"/>
              </a:spcAft>
              <a:buSzPts val="2800"/>
              <a:buNone/>
            </a:pPr>
            <a:endParaRPr/>
          </a:p>
        </p:txBody>
      </p:sp>
      <p:sp>
        <p:nvSpPr>
          <p:cNvPr id="107" name="Google Shape;107;g31f0cda8078_1_13"/>
          <p:cNvSpPr txBox="1">
            <a:spLocks noGrp="1"/>
          </p:cNvSpPr>
          <p:nvPr>
            <p:ph type="body" idx="3"/>
          </p:nvPr>
        </p:nvSpPr>
        <p:spPr>
          <a:xfrm>
            <a:off x="6531982" y="1620535"/>
            <a:ext cx="5077500" cy="465300"/>
          </a:xfrm>
          <a:prstGeom prst="rect">
            <a:avLst/>
          </a:prstGeom>
          <a:noFill/>
          <a:ln>
            <a:noFill/>
          </a:ln>
        </p:spPr>
        <p:txBody>
          <a:bodyPr spcFirstLastPara="1" wrap="square" lIns="91425" tIns="45700" rIns="91425" bIns="45700" anchor="b" anchorCtr="0">
            <a:normAutofit lnSpcReduction="10000"/>
          </a:bodyPr>
          <a:lstStyle/>
          <a:p>
            <a:pPr marL="0" lvl="0" indent="0" algn="ctr" rtl="0">
              <a:spcBef>
                <a:spcPts val="1000"/>
              </a:spcBef>
              <a:spcAft>
                <a:spcPts val="0"/>
              </a:spcAft>
              <a:buClr>
                <a:schemeClr val="dk1"/>
              </a:buClr>
              <a:buSzPts val="2400"/>
              <a:buFont typeface="Arial"/>
              <a:buNone/>
            </a:pPr>
            <a:r>
              <a:rPr lang="en-US" sz="3050">
                <a:solidFill>
                  <a:srgbClr val="DE1010"/>
                </a:solidFill>
                <a:highlight>
                  <a:srgbClr val="FFFFFF"/>
                </a:highlight>
              </a:rPr>
              <a:t>Registration Reminder</a:t>
            </a:r>
            <a:endParaRPr/>
          </a:p>
        </p:txBody>
      </p:sp>
      <p:sp>
        <p:nvSpPr>
          <p:cNvPr id="108" name="Google Shape;108;g31f0cda8078_1_13"/>
          <p:cNvSpPr txBox="1">
            <a:spLocks noGrp="1"/>
          </p:cNvSpPr>
          <p:nvPr>
            <p:ph type="body" idx="4"/>
          </p:nvPr>
        </p:nvSpPr>
        <p:spPr>
          <a:xfrm>
            <a:off x="6531975" y="2224799"/>
            <a:ext cx="5077500" cy="2898900"/>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2400" b="1">
                <a:solidFill>
                  <a:srgbClr val="2F5589"/>
                </a:solidFill>
                <a:highlight>
                  <a:srgbClr val="FFFFFF"/>
                </a:highlight>
              </a:rPr>
              <a:t>Registration and Substitutions for state close on </a:t>
            </a:r>
            <a:endParaRPr sz="2400" b="1">
              <a:solidFill>
                <a:srgbClr val="2F5589"/>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endParaRPr sz="2400" b="1">
              <a:solidFill>
                <a:srgbClr val="2F5589"/>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r>
              <a:rPr lang="en-US" sz="2400" b="1">
                <a:solidFill>
                  <a:srgbClr val="2F5589"/>
                </a:solidFill>
                <a:highlight>
                  <a:srgbClr val="FFFFFF"/>
                </a:highlight>
              </a:rPr>
              <a:t>March 19th at 11:59pm.</a:t>
            </a:r>
            <a:endParaRPr sz="2400" b="1">
              <a:solidFill>
                <a:srgbClr val="2F5589"/>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r>
              <a:rPr lang="en-US" sz="2400" b="1">
                <a:solidFill>
                  <a:srgbClr val="2F5589"/>
                </a:solidFill>
                <a:highlight>
                  <a:srgbClr val="FFFFFF"/>
                </a:highlight>
              </a:rPr>
              <a:t>NO LATE REGISTRATION.</a:t>
            </a:r>
            <a:endParaRPr sz="2400" b="1">
              <a:solidFill>
                <a:srgbClr val="2F5589"/>
              </a:solidFill>
              <a:highlight>
                <a:srgbClr val="FFFFFF"/>
              </a:highlight>
            </a:endParaRPr>
          </a:p>
          <a:p>
            <a:pPr marL="0" lvl="0" indent="0" algn="l" rtl="0">
              <a:lnSpc>
                <a:spcPct val="90000"/>
              </a:lnSpc>
              <a:spcBef>
                <a:spcPts val="1000"/>
              </a:spcBef>
              <a:spcAft>
                <a:spcPts val="0"/>
              </a:spcAft>
              <a:buClr>
                <a:schemeClr val="dk1"/>
              </a:buClr>
              <a:buSzPts val="1100"/>
              <a:buFont typeface="Arial"/>
              <a:buNone/>
            </a:pPr>
            <a:endParaRPr sz="4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fa115582e9_0_8"/>
          <p:cNvSpPr txBox="1">
            <a:spLocks noGrp="1"/>
          </p:cNvSpPr>
          <p:nvPr>
            <p:ph type="title"/>
          </p:nvPr>
        </p:nvSpPr>
        <p:spPr>
          <a:xfrm>
            <a:off x="682906" y="365125"/>
            <a:ext cx="9965700" cy="9639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a:t>State Conference: Testing</a:t>
            </a:r>
            <a:endParaRPr/>
          </a:p>
        </p:txBody>
      </p:sp>
      <p:sp>
        <p:nvSpPr>
          <p:cNvPr id="114" name="Google Shape;114;g2fa115582e9_0_8"/>
          <p:cNvSpPr txBox="1">
            <a:spLocks noGrp="1"/>
          </p:cNvSpPr>
          <p:nvPr>
            <p:ph type="body" idx="1"/>
          </p:nvPr>
        </p:nvSpPr>
        <p:spPr>
          <a:xfrm>
            <a:off x="682900" y="1562025"/>
            <a:ext cx="9277500" cy="49368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SzPts val="1100"/>
              <a:buNone/>
            </a:pPr>
            <a:r>
              <a:rPr lang="en-US" sz="2200">
                <a:solidFill>
                  <a:srgbClr val="17406D"/>
                </a:solidFill>
                <a:highlight>
                  <a:schemeClr val="lt1"/>
                </a:highlight>
              </a:rPr>
              <a:t>Online Testing window is </a:t>
            </a:r>
            <a:r>
              <a:rPr lang="en-US" sz="2200" b="1">
                <a:solidFill>
                  <a:srgbClr val="DE1010"/>
                </a:solidFill>
                <a:highlight>
                  <a:schemeClr val="lt1"/>
                </a:highlight>
              </a:rPr>
              <a:t>Monday, March 24 - Friday, March 28th</a:t>
            </a:r>
            <a:r>
              <a:rPr lang="en-US" sz="2200">
                <a:solidFill>
                  <a:srgbClr val="17406D"/>
                </a:solidFill>
                <a:highlight>
                  <a:schemeClr val="lt1"/>
                </a:highlight>
              </a:rPr>
              <a:t> 11pm.</a:t>
            </a:r>
            <a:endParaRPr sz="2200">
              <a:solidFill>
                <a:srgbClr val="17406D"/>
              </a:solidFill>
              <a:highlight>
                <a:schemeClr val="lt1"/>
              </a:highlight>
            </a:endParaRPr>
          </a:p>
          <a:p>
            <a:pPr marL="0" lvl="0" indent="0" algn="ctr" rtl="0">
              <a:lnSpc>
                <a:spcPct val="115000"/>
              </a:lnSpc>
              <a:spcBef>
                <a:spcPts val="0"/>
              </a:spcBef>
              <a:spcAft>
                <a:spcPts val="0"/>
              </a:spcAft>
              <a:buSzPts val="1100"/>
              <a:buNone/>
            </a:pPr>
            <a:r>
              <a:rPr lang="en-US" sz="2200">
                <a:solidFill>
                  <a:srgbClr val="17406D"/>
                </a:solidFill>
                <a:highlight>
                  <a:schemeClr val="lt1"/>
                </a:highlight>
              </a:rPr>
              <a:t>The emails to registered advisors with the login information for their campus will go out on Monday, March 24th. </a:t>
            </a:r>
            <a:endParaRPr sz="2200">
              <a:solidFill>
                <a:srgbClr val="17406D"/>
              </a:solidFill>
              <a:highlight>
                <a:schemeClr val="lt1"/>
              </a:highlight>
            </a:endParaRPr>
          </a:p>
          <a:p>
            <a:pPr marL="0" lvl="0" indent="0" algn="ctr" rtl="0">
              <a:lnSpc>
                <a:spcPct val="115000"/>
              </a:lnSpc>
              <a:spcBef>
                <a:spcPts val="0"/>
              </a:spcBef>
              <a:spcAft>
                <a:spcPts val="0"/>
              </a:spcAft>
              <a:buSzPts val="1100"/>
              <a:buNone/>
            </a:pPr>
            <a:r>
              <a:rPr lang="en-US" sz="2200">
                <a:solidFill>
                  <a:srgbClr val="17406D"/>
                </a:solidFill>
                <a:highlight>
                  <a:schemeClr val="lt1"/>
                </a:highlight>
              </a:rPr>
              <a:t>Please plan and have your students prepared. </a:t>
            </a:r>
            <a:endParaRPr sz="2200">
              <a:solidFill>
                <a:srgbClr val="17406D"/>
              </a:solidFill>
              <a:highlight>
                <a:schemeClr val="lt1"/>
              </a:highlight>
            </a:endParaRPr>
          </a:p>
          <a:p>
            <a:pPr marL="0" lvl="0" indent="0" algn="l" rtl="0">
              <a:lnSpc>
                <a:spcPct val="115000"/>
              </a:lnSpc>
              <a:spcBef>
                <a:spcPts val="0"/>
              </a:spcBef>
              <a:spcAft>
                <a:spcPts val="0"/>
              </a:spcAft>
              <a:buSzPts val="1100"/>
              <a:buNone/>
            </a:pPr>
            <a:endParaRPr sz="2200">
              <a:solidFill>
                <a:srgbClr val="17406D"/>
              </a:solidFill>
              <a:highlight>
                <a:schemeClr val="lt1"/>
              </a:highlight>
            </a:endParaRPr>
          </a:p>
          <a:p>
            <a:pPr marL="0" lvl="0" indent="0" algn="l" rtl="0">
              <a:lnSpc>
                <a:spcPct val="90000"/>
              </a:lnSpc>
              <a:spcBef>
                <a:spcPts val="1000"/>
              </a:spcBef>
              <a:spcAft>
                <a:spcPts val="0"/>
              </a:spcAft>
              <a:buNone/>
            </a:pPr>
            <a:r>
              <a:rPr lang="en-US" sz="2200" b="1" u="sng">
                <a:solidFill>
                  <a:srgbClr val="DE1010"/>
                </a:solidFill>
              </a:rPr>
              <a:t>REMINDERS:</a:t>
            </a:r>
            <a:endParaRPr sz="2200" b="1" u="sng">
              <a:solidFill>
                <a:srgbClr val="DE1010"/>
              </a:solidFill>
            </a:endParaRPr>
          </a:p>
          <a:p>
            <a:pPr marL="457200" lvl="0" indent="-330200" algn="l" rtl="0">
              <a:lnSpc>
                <a:spcPct val="115000"/>
              </a:lnSpc>
              <a:spcBef>
                <a:spcPts val="1000"/>
              </a:spcBef>
              <a:spcAft>
                <a:spcPts val="0"/>
              </a:spcAft>
              <a:buClr>
                <a:srgbClr val="17406D"/>
              </a:buClr>
              <a:buSzPts val="1600"/>
              <a:buChar char="•"/>
            </a:pPr>
            <a:r>
              <a:rPr lang="en-US" sz="1600">
                <a:solidFill>
                  <a:srgbClr val="17406D"/>
                </a:solidFill>
              </a:rPr>
              <a:t>Resumes (1 page) will be turned in person at State (</a:t>
            </a:r>
            <a:r>
              <a:rPr lang="en-US" sz="1600"/>
              <a:t>Must have a resume for each contest.)</a:t>
            </a:r>
            <a:endParaRPr sz="1600"/>
          </a:p>
          <a:p>
            <a:pPr marL="457200" lvl="0" indent="-330200" algn="l" rtl="0">
              <a:lnSpc>
                <a:spcPct val="115000"/>
              </a:lnSpc>
              <a:spcBef>
                <a:spcPts val="0"/>
              </a:spcBef>
              <a:spcAft>
                <a:spcPts val="0"/>
              </a:spcAft>
              <a:buClr>
                <a:srgbClr val="17406D"/>
              </a:buClr>
              <a:buSzPts val="1600"/>
              <a:buChar char="•"/>
            </a:pPr>
            <a:r>
              <a:rPr lang="en-US" sz="1600">
                <a:solidFill>
                  <a:srgbClr val="17406D"/>
                </a:solidFill>
              </a:rPr>
              <a:t>NOCTI Testing Instructions (Website &amp; March Newsletter)</a:t>
            </a:r>
            <a:endParaRPr sz="1600">
              <a:solidFill>
                <a:srgbClr val="17406D"/>
              </a:solidFill>
            </a:endParaRPr>
          </a:p>
          <a:p>
            <a:pPr marL="457200" lvl="0" indent="-330200" algn="l" rtl="0">
              <a:lnSpc>
                <a:spcPct val="115000"/>
              </a:lnSpc>
              <a:spcBef>
                <a:spcPts val="0"/>
              </a:spcBef>
              <a:spcAft>
                <a:spcPts val="0"/>
              </a:spcAft>
              <a:buClr>
                <a:srgbClr val="17406D"/>
              </a:buClr>
              <a:buSzPts val="1600"/>
              <a:buChar char="•"/>
            </a:pPr>
            <a:r>
              <a:rPr lang="en-US" sz="1600">
                <a:solidFill>
                  <a:srgbClr val="2F5589"/>
                </a:solidFill>
              </a:rPr>
              <a:t>Register students with non school email. Check shirt sizes and emails for all students. Changes can be made till the 15th.</a:t>
            </a:r>
            <a:endParaRPr sz="1600">
              <a:solidFill>
                <a:srgbClr val="2F5589"/>
              </a:solidFill>
            </a:endParaRPr>
          </a:p>
          <a:p>
            <a:pPr marL="457200" lvl="0" indent="-330200" algn="l" rtl="0">
              <a:lnSpc>
                <a:spcPct val="115000"/>
              </a:lnSpc>
              <a:spcBef>
                <a:spcPts val="0"/>
              </a:spcBef>
              <a:spcAft>
                <a:spcPts val="0"/>
              </a:spcAft>
              <a:buClr>
                <a:srgbClr val="17406D"/>
              </a:buClr>
              <a:buSzPts val="1600"/>
              <a:buChar char="•"/>
            </a:pPr>
            <a:r>
              <a:rPr lang="en-US" sz="1600">
                <a:solidFill>
                  <a:srgbClr val="17406D"/>
                </a:solidFill>
              </a:rPr>
              <a:t>No make-up dates</a:t>
            </a:r>
            <a:endParaRPr sz="1600">
              <a:solidFill>
                <a:srgbClr val="17406D"/>
              </a:solidFill>
            </a:endParaRPr>
          </a:p>
          <a:p>
            <a:pPr marL="457200" lvl="0" indent="-330200" algn="l" rtl="0">
              <a:lnSpc>
                <a:spcPct val="115000"/>
              </a:lnSpc>
              <a:spcBef>
                <a:spcPts val="0"/>
              </a:spcBef>
              <a:spcAft>
                <a:spcPts val="0"/>
              </a:spcAft>
              <a:buClr>
                <a:srgbClr val="17406D"/>
              </a:buClr>
              <a:buSzPts val="1600"/>
              <a:buChar char="•"/>
            </a:pPr>
            <a:r>
              <a:rPr lang="en-US" sz="1600">
                <a:solidFill>
                  <a:srgbClr val="17406D"/>
                </a:solidFill>
              </a:rPr>
              <a:t>Professional Development Test Score Counts (Study Guide Online)</a:t>
            </a:r>
            <a:endParaRPr sz="1600">
              <a:solidFill>
                <a:srgbClr val="17406D"/>
              </a:solidFill>
            </a:endParaRPr>
          </a:p>
          <a:p>
            <a:pPr marL="457200" lvl="0" indent="-330200" algn="l" rtl="0">
              <a:lnSpc>
                <a:spcPct val="115000"/>
              </a:lnSpc>
              <a:spcBef>
                <a:spcPts val="0"/>
              </a:spcBef>
              <a:spcAft>
                <a:spcPts val="0"/>
              </a:spcAft>
              <a:buClr>
                <a:srgbClr val="17406D"/>
              </a:buClr>
              <a:buSzPts val="1600"/>
              <a:buChar char="•"/>
            </a:pPr>
            <a:r>
              <a:rPr lang="en-US" sz="1600">
                <a:solidFill>
                  <a:srgbClr val="17406D"/>
                </a:solidFill>
              </a:rPr>
              <a:t>Assessment Test Score will be done prior to contest. Scores will count.</a:t>
            </a:r>
            <a:endParaRPr sz="1600">
              <a:solidFill>
                <a:srgbClr val="17406D"/>
              </a:solidFill>
            </a:endParaRPr>
          </a:p>
          <a:p>
            <a:pPr marL="457200" lvl="0" indent="-304800" algn="l" rtl="0">
              <a:lnSpc>
                <a:spcPct val="100000"/>
              </a:lnSpc>
              <a:spcBef>
                <a:spcPts val="0"/>
              </a:spcBef>
              <a:spcAft>
                <a:spcPts val="0"/>
              </a:spcAft>
              <a:buClr>
                <a:srgbClr val="17406D"/>
              </a:buClr>
              <a:buSzPts val="1200"/>
              <a:buChar char="•"/>
            </a:pPr>
            <a:r>
              <a:rPr lang="en-US" sz="1600">
                <a:solidFill>
                  <a:srgbClr val="2F5589"/>
                </a:solidFill>
              </a:rPr>
              <a:t>Test should be teacher/advisor proctored. </a:t>
            </a:r>
            <a:endParaRPr sz="1200">
              <a:solidFill>
                <a:srgbClr val="17406D"/>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fa2c395b4c_0_13"/>
          <p:cNvSpPr txBox="1">
            <a:spLocks noGrp="1"/>
          </p:cNvSpPr>
          <p:nvPr>
            <p:ph type="title"/>
          </p:nvPr>
        </p:nvSpPr>
        <p:spPr>
          <a:xfrm>
            <a:off x="682906" y="365125"/>
            <a:ext cx="9965700" cy="9639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a:t>Job Exhibits - Reg and Interviews</a:t>
            </a:r>
            <a:endParaRPr/>
          </a:p>
        </p:txBody>
      </p:sp>
      <p:sp>
        <p:nvSpPr>
          <p:cNvPr id="120" name="Google Shape;120;g2fa2c395b4c_0_13"/>
          <p:cNvSpPr txBox="1">
            <a:spLocks noGrp="1"/>
          </p:cNvSpPr>
          <p:nvPr>
            <p:ph type="body" idx="1"/>
          </p:nvPr>
        </p:nvSpPr>
        <p:spPr>
          <a:xfrm>
            <a:off x="682900" y="1517525"/>
            <a:ext cx="9149100" cy="5106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1600">
              <a:solidFill>
                <a:srgbClr val="2F5589"/>
              </a:solidFill>
            </a:endParaRPr>
          </a:p>
          <a:p>
            <a:pPr marL="0" lvl="0" indent="0" algn="just" rtl="0">
              <a:lnSpc>
                <a:spcPct val="115000"/>
              </a:lnSpc>
              <a:spcBef>
                <a:spcPts val="0"/>
              </a:spcBef>
              <a:spcAft>
                <a:spcPts val="0"/>
              </a:spcAft>
              <a:buClr>
                <a:schemeClr val="dk1"/>
              </a:buClr>
              <a:buSzPts val="1100"/>
              <a:buFont typeface="Arial"/>
              <a:buNone/>
            </a:pPr>
            <a:r>
              <a:rPr lang="en-US" sz="1200">
                <a:solidFill>
                  <a:srgbClr val="0E0E0E"/>
                </a:solidFill>
              </a:rPr>
              <a:t>Job Exhibit interviews will take place during a designated </a:t>
            </a:r>
            <a:r>
              <a:rPr lang="en-US" sz="1200" b="1">
                <a:solidFill>
                  <a:srgbClr val="0E0E0E"/>
                </a:solidFill>
              </a:rPr>
              <a:t>four-hour window each day per cluster</a:t>
            </a:r>
            <a:r>
              <a:rPr lang="en-US" sz="1200">
                <a:solidFill>
                  <a:srgbClr val="0E0E0E"/>
                </a:solidFill>
              </a:rPr>
              <a:t>, allowing contestants to complete their interview at a scheduled time.</a:t>
            </a:r>
            <a:endParaRPr sz="1200">
              <a:solidFill>
                <a:srgbClr val="0E0E0E"/>
              </a:solidFill>
            </a:endParaRPr>
          </a:p>
          <a:p>
            <a:pPr marL="0" lvl="0" indent="0" algn="just" rtl="0">
              <a:lnSpc>
                <a:spcPct val="115000"/>
              </a:lnSpc>
              <a:spcBef>
                <a:spcPts val="0"/>
              </a:spcBef>
              <a:spcAft>
                <a:spcPts val="0"/>
              </a:spcAft>
              <a:buClr>
                <a:schemeClr val="dk1"/>
              </a:buClr>
              <a:buSzPts val="1100"/>
              <a:buFont typeface="Arial"/>
              <a:buNone/>
            </a:pPr>
            <a:endParaRPr sz="1200">
              <a:solidFill>
                <a:srgbClr val="0E0E0E"/>
              </a:solidFill>
            </a:endParaRPr>
          </a:p>
          <a:p>
            <a:pPr marL="0" lvl="0" indent="0" algn="just" rtl="0">
              <a:lnSpc>
                <a:spcPct val="115000"/>
              </a:lnSpc>
              <a:spcBef>
                <a:spcPts val="0"/>
              </a:spcBef>
              <a:spcAft>
                <a:spcPts val="0"/>
              </a:spcAft>
              <a:buClr>
                <a:schemeClr val="dk1"/>
              </a:buClr>
              <a:buSzPts val="1100"/>
              <a:buFont typeface="Arial"/>
              <a:buNone/>
            </a:pPr>
            <a:r>
              <a:rPr lang="en-US" sz="1200">
                <a:solidFill>
                  <a:srgbClr val="0E0E0E"/>
                </a:solidFill>
              </a:rPr>
              <a:t>During the interview, contestants will participate in an </a:t>
            </a:r>
            <a:r>
              <a:rPr lang="en-US" sz="1200" b="1">
                <a:solidFill>
                  <a:srgbClr val="0E0E0E"/>
                </a:solidFill>
              </a:rPr>
              <a:t>Oral Defense</a:t>
            </a:r>
            <a:r>
              <a:rPr lang="en-US" sz="1200">
                <a:solidFill>
                  <a:srgbClr val="0E0E0E"/>
                </a:solidFill>
              </a:rPr>
              <a:t> to discuss their project with a judge. This includes answering </a:t>
            </a:r>
            <a:r>
              <a:rPr lang="en-US" sz="1200" b="1">
                <a:solidFill>
                  <a:srgbClr val="0E0E0E"/>
                </a:solidFill>
              </a:rPr>
              <a:t>three key questions</a:t>
            </a:r>
            <a:r>
              <a:rPr lang="en-US" sz="1200">
                <a:solidFill>
                  <a:srgbClr val="0E0E0E"/>
                </a:solidFill>
              </a:rPr>
              <a:t> related to the </a:t>
            </a:r>
            <a:r>
              <a:rPr lang="en-US" sz="1200" b="1">
                <a:solidFill>
                  <a:srgbClr val="0E0E0E"/>
                </a:solidFill>
              </a:rPr>
              <a:t>execution and process</a:t>
            </a:r>
            <a:r>
              <a:rPr lang="en-US" sz="1200">
                <a:solidFill>
                  <a:srgbClr val="0E0E0E"/>
                </a:solidFill>
              </a:rPr>
              <a:t> of their work.</a:t>
            </a:r>
            <a:endParaRPr sz="1200">
              <a:solidFill>
                <a:srgbClr val="0E0E0E"/>
              </a:solidFill>
            </a:endParaRPr>
          </a:p>
          <a:p>
            <a:pPr marL="0" lvl="0" indent="0" algn="just" rtl="0">
              <a:lnSpc>
                <a:spcPct val="115000"/>
              </a:lnSpc>
              <a:spcBef>
                <a:spcPts val="0"/>
              </a:spcBef>
              <a:spcAft>
                <a:spcPts val="0"/>
              </a:spcAft>
              <a:buClr>
                <a:schemeClr val="dk1"/>
              </a:buClr>
              <a:buSzPts val="1100"/>
              <a:buFont typeface="Arial"/>
              <a:buNone/>
            </a:pPr>
            <a:endParaRPr sz="1200">
              <a:solidFill>
                <a:srgbClr val="0E0E0E"/>
              </a:solidFill>
            </a:endParaRPr>
          </a:p>
          <a:p>
            <a:pPr marL="0" lvl="0" indent="0" algn="just" rtl="0">
              <a:lnSpc>
                <a:spcPct val="115000"/>
              </a:lnSpc>
              <a:spcBef>
                <a:spcPts val="0"/>
              </a:spcBef>
              <a:spcAft>
                <a:spcPts val="0"/>
              </a:spcAft>
              <a:buClr>
                <a:schemeClr val="dk1"/>
              </a:buClr>
              <a:buSzPts val="1100"/>
              <a:buFont typeface="Arial"/>
              <a:buNone/>
            </a:pPr>
            <a:r>
              <a:rPr lang="en-US" sz="1200" b="1">
                <a:solidFill>
                  <a:srgbClr val="0E0E0E"/>
                </a:solidFill>
              </a:rPr>
              <a:t>Important Guidelines:</a:t>
            </a:r>
            <a:endParaRPr sz="1200" b="1">
              <a:solidFill>
                <a:srgbClr val="0E0E0E"/>
              </a:solidFill>
            </a:endParaRPr>
          </a:p>
          <a:p>
            <a:pPr marL="254000" lvl="0" indent="-127000" algn="just" rtl="0">
              <a:lnSpc>
                <a:spcPct val="115000"/>
              </a:lnSpc>
              <a:spcBef>
                <a:spcPts val="900"/>
              </a:spcBef>
              <a:spcAft>
                <a:spcPts val="0"/>
              </a:spcAft>
              <a:buClr>
                <a:schemeClr val="dk1"/>
              </a:buClr>
              <a:buSzPts val="1100"/>
              <a:buFont typeface="Arial"/>
              <a:buNone/>
            </a:pPr>
            <a:r>
              <a:rPr lang="en-US" sz="1200">
                <a:solidFill>
                  <a:srgbClr val="0E0E0E"/>
                </a:solidFill>
              </a:rPr>
              <a:t>	•	</a:t>
            </a:r>
            <a:r>
              <a:rPr lang="en-US" sz="1200" b="1">
                <a:solidFill>
                  <a:srgbClr val="0E0E0E"/>
                </a:solidFill>
              </a:rPr>
              <a:t>Attendance Requirement:</a:t>
            </a:r>
            <a:r>
              <a:rPr lang="en-US" sz="1200">
                <a:solidFill>
                  <a:srgbClr val="0E0E0E"/>
                </a:solidFill>
              </a:rPr>
              <a:t> Contestants </a:t>
            </a:r>
            <a:r>
              <a:rPr lang="en-US" sz="1200" b="1">
                <a:solidFill>
                  <a:srgbClr val="0E0E0E"/>
                </a:solidFill>
              </a:rPr>
              <a:t>must</a:t>
            </a:r>
            <a:r>
              <a:rPr lang="en-US" sz="1200">
                <a:solidFill>
                  <a:srgbClr val="0E0E0E"/>
                </a:solidFill>
              </a:rPr>
              <a:t> be present for their interview; </a:t>
            </a:r>
            <a:r>
              <a:rPr lang="en-US" sz="1200" b="1">
                <a:solidFill>
                  <a:srgbClr val="0E0E0E"/>
                </a:solidFill>
              </a:rPr>
              <a:t>failure to attend will result in ineligibility for the Best of Show award</a:t>
            </a:r>
            <a:r>
              <a:rPr lang="en-US" sz="1200">
                <a:solidFill>
                  <a:srgbClr val="0E0E0E"/>
                </a:solidFill>
              </a:rPr>
              <a:t>. They will still be able to obtain a score that will allow them to be in the running for a blue ribbon. The interview is just the advancement portion for Best of Show.</a:t>
            </a:r>
            <a:endParaRPr sz="1200">
              <a:solidFill>
                <a:srgbClr val="0E0E0E"/>
              </a:solidFill>
            </a:endParaRPr>
          </a:p>
          <a:p>
            <a:pPr marL="254000" lvl="0" indent="-127000" algn="just" rtl="0">
              <a:lnSpc>
                <a:spcPct val="115000"/>
              </a:lnSpc>
              <a:spcBef>
                <a:spcPts val="900"/>
              </a:spcBef>
              <a:spcAft>
                <a:spcPts val="0"/>
              </a:spcAft>
              <a:buClr>
                <a:schemeClr val="dk1"/>
              </a:buClr>
              <a:buSzPts val="1100"/>
              <a:buFont typeface="Arial"/>
              <a:buNone/>
            </a:pPr>
            <a:r>
              <a:rPr lang="en-US" sz="1200">
                <a:solidFill>
                  <a:srgbClr val="0E0E0E"/>
                </a:solidFill>
              </a:rPr>
              <a:t>	•	</a:t>
            </a:r>
            <a:r>
              <a:rPr lang="en-US" sz="1200" b="1">
                <a:solidFill>
                  <a:srgbClr val="0E0E0E"/>
                </a:solidFill>
              </a:rPr>
              <a:t>Attire:</a:t>
            </a:r>
            <a:r>
              <a:rPr lang="en-US" sz="1200">
                <a:solidFill>
                  <a:srgbClr val="0E0E0E"/>
                </a:solidFill>
              </a:rPr>
              <a:t> Contestants must wear a </a:t>
            </a:r>
            <a:r>
              <a:rPr lang="en-US" sz="1200" b="1">
                <a:solidFill>
                  <a:srgbClr val="0E0E0E"/>
                </a:solidFill>
              </a:rPr>
              <a:t>white polo and black slacks</a:t>
            </a:r>
            <a:r>
              <a:rPr lang="en-US" sz="1200">
                <a:solidFill>
                  <a:srgbClr val="0E0E0E"/>
                </a:solidFill>
              </a:rPr>
              <a:t> or the designated </a:t>
            </a:r>
            <a:r>
              <a:rPr lang="en-US" sz="1200" b="1">
                <a:solidFill>
                  <a:srgbClr val="0E0E0E"/>
                </a:solidFill>
              </a:rPr>
              <a:t>contest attire</a:t>
            </a:r>
            <a:r>
              <a:rPr lang="en-US" sz="1200">
                <a:solidFill>
                  <a:srgbClr val="0E0E0E"/>
                </a:solidFill>
              </a:rPr>
              <a:t> outlined in the </a:t>
            </a:r>
            <a:r>
              <a:rPr lang="en-US" sz="1200" b="1">
                <a:solidFill>
                  <a:srgbClr val="0E0E0E"/>
                </a:solidFill>
              </a:rPr>
              <a:t>SkillsUSA National Standards</a:t>
            </a:r>
            <a:r>
              <a:rPr lang="en-US" sz="1200">
                <a:solidFill>
                  <a:srgbClr val="0E0E0E"/>
                </a:solidFill>
              </a:rPr>
              <a:t> for their career path (e.g., nursing contestants should wear </a:t>
            </a:r>
            <a:r>
              <a:rPr lang="en-US" sz="1200" b="1">
                <a:solidFill>
                  <a:srgbClr val="0E0E0E"/>
                </a:solidFill>
              </a:rPr>
              <a:t>blue scrubs</a:t>
            </a:r>
            <a:r>
              <a:rPr lang="en-US" sz="1200">
                <a:solidFill>
                  <a:srgbClr val="0E0E0E"/>
                </a:solidFill>
              </a:rPr>
              <a:t>).</a:t>
            </a:r>
            <a:endParaRPr sz="1200">
              <a:solidFill>
                <a:srgbClr val="0E0E0E"/>
              </a:solidFill>
            </a:endParaRPr>
          </a:p>
          <a:p>
            <a:pPr marL="0" lvl="0" indent="0" algn="just" rtl="0">
              <a:lnSpc>
                <a:spcPct val="115000"/>
              </a:lnSpc>
              <a:spcBef>
                <a:spcPts val="0"/>
              </a:spcBef>
              <a:spcAft>
                <a:spcPts val="0"/>
              </a:spcAft>
              <a:buClr>
                <a:schemeClr val="dk1"/>
              </a:buClr>
              <a:buSzPts val="1100"/>
              <a:buFont typeface="Arial"/>
              <a:buNone/>
            </a:pPr>
            <a:r>
              <a:rPr lang="en-US" sz="1200">
                <a:solidFill>
                  <a:srgbClr val="0E0E0E"/>
                </a:solidFill>
              </a:rPr>
              <a:t>This interview process allows contestants to showcase their skills, knowledge, and craftsmanship while demonstrating their understanding of their exhibit.</a:t>
            </a:r>
            <a:endParaRPr sz="1200">
              <a:solidFill>
                <a:srgbClr val="0E0E0E"/>
              </a:solidFill>
            </a:endParaRPr>
          </a:p>
          <a:p>
            <a:pPr marL="0" lvl="0" indent="0" algn="just" rtl="0">
              <a:lnSpc>
                <a:spcPct val="115000"/>
              </a:lnSpc>
              <a:spcBef>
                <a:spcPts val="0"/>
              </a:spcBef>
              <a:spcAft>
                <a:spcPts val="0"/>
              </a:spcAft>
              <a:buClr>
                <a:schemeClr val="dk1"/>
              </a:buClr>
              <a:buSzPts val="1100"/>
              <a:buFont typeface="Arial"/>
              <a:buNone/>
            </a:pPr>
            <a:endParaRPr sz="1200">
              <a:solidFill>
                <a:srgbClr val="0E0E0E"/>
              </a:solidFill>
            </a:endParaRPr>
          </a:p>
          <a:p>
            <a:pPr marL="0" lvl="0" indent="0" algn="just" rtl="0">
              <a:lnSpc>
                <a:spcPct val="115000"/>
              </a:lnSpc>
              <a:spcBef>
                <a:spcPts val="0"/>
              </a:spcBef>
              <a:spcAft>
                <a:spcPts val="0"/>
              </a:spcAft>
              <a:buClr>
                <a:schemeClr val="dk1"/>
              </a:buClr>
              <a:buSzPts val="1100"/>
              <a:buFont typeface="Arial"/>
              <a:buNone/>
            </a:pPr>
            <a:r>
              <a:rPr lang="en-US" sz="1200" b="1">
                <a:solidFill>
                  <a:srgbClr val="0E0E0E"/>
                </a:solidFill>
              </a:rPr>
              <a:t>The scoring rubric if the student is not completing an interview is as follows:</a:t>
            </a:r>
            <a:endParaRPr sz="1200" b="1">
              <a:solidFill>
                <a:srgbClr val="0E0E0E"/>
              </a:solidFill>
            </a:endParaRPr>
          </a:p>
          <a:p>
            <a:pPr marL="0" lvl="0" indent="0" algn="just" rtl="0">
              <a:lnSpc>
                <a:spcPct val="120000"/>
              </a:lnSpc>
              <a:spcBef>
                <a:spcPts val="0"/>
              </a:spcBef>
              <a:spcAft>
                <a:spcPts val="0"/>
              </a:spcAft>
              <a:buClr>
                <a:schemeClr val="dk1"/>
              </a:buClr>
              <a:buSzPts val="1100"/>
              <a:buFont typeface="Arial"/>
              <a:buNone/>
            </a:pPr>
            <a:r>
              <a:rPr lang="en-US" sz="1200">
                <a:solidFill>
                  <a:schemeClr val="dk1"/>
                </a:solidFill>
              </a:rPr>
              <a:t>Superior  310-350</a:t>
            </a:r>
            <a:endParaRPr sz="1200">
              <a:solidFill>
                <a:schemeClr val="dk1"/>
              </a:solidFill>
            </a:endParaRPr>
          </a:p>
          <a:p>
            <a:pPr marL="0" lvl="0" indent="0" algn="just" rtl="0">
              <a:lnSpc>
                <a:spcPct val="120000"/>
              </a:lnSpc>
              <a:spcBef>
                <a:spcPts val="0"/>
              </a:spcBef>
              <a:spcAft>
                <a:spcPts val="0"/>
              </a:spcAft>
              <a:buClr>
                <a:schemeClr val="dk1"/>
              </a:buClr>
              <a:buSzPts val="1100"/>
              <a:buFont typeface="Arial"/>
              <a:buNone/>
            </a:pPr>
            <a:r>
              <a:rPr lang="en-US" sz="1200">
                <a:solidFill>
                  <a:schemeClr val="dk1"/>
                </a:solidFill>
              </a:rPr>
              <a:t>Excellent 270-309</a:t>
            </a:r>
            <a:endParaRPr sz="1200">
              <a:solidFill>
                <a:schemeClr val="dk1"/>
              </a:solidFill>
            </a:endParaRPr>
          </a:p>
          <a:p>
            <a:pPr marL="0" lvl="0" indent="0" algn="just" rtl="0">
              <a:lnSpc>
                <a:spcPct val="120000"/>
              </a:lnSpc>
              <a:spcBef>
                <a:spcPts val="0"/>
              </a:spcBef>
              <a:spcAft>
                <a:spcPts val="0"/>
              </a:spcAft>
              <a:buClr>
                <a:schemeClr val="dk1"/>
              </a:buClr>
              <a:buSzPts val="1100"/>
              <a:buFont typeface="Arial"/>
              <a:buNone/>
            </a:pPr>
            <a:r>
              <a:rPr lang="en-US" sz="1200">
                <a:solidFill>
                  <a:schemeClr val="dk1"/>
                </a:solidFill>
              </a:rPr>
              <a:t>Very Good 230-269</a:t>
            </a:r>
            <a:endParaRPr sz="1200">
              <a:solidFill>
                <a:schemeClr val="dk1"/>
              </a:solidFill>
            </a:endParaRPr>
          </a:p>
          <a:p>
            <a:pPr marL="0" lvl="0" indent="0" algn="just" rtl="0">
              <a:lnSpc>
                <a:spcPct val="120000"/>
              </a:lnSpc>
              <a:spcBef>
                <a:spcPts val="0"/>
              </a:spcBef>
              <a:spcAft>
                <a:spcPts val="0"/>
              </a:spcAft>
              <a:buSzPts val="1100"/>
              <a:buNone/>
            </a:pPr>
            <a:r>
              <a:rPr lang="en-US" sz="1200">
                <a:solidFill>
                  <a:schemeClr val="dk1"/>
                </a:solidFill>
              </a:rPr>
              <a:t>N/A 0-229</a:t>
            </a:r>
            <a:endParaRPr sz="1200">
              <a:solidFill>
                <a:schemeClr val="dk1"/>
              </a:solidFill>
            </a:endParaRPr>
          </a:p>
          <a:p>
            <a:pPr marL="0" lvl="0" indent="0" algn="just" rtl="0">
              <a:lnSpc>
                <a:spcPct val="120000"/>
              </a:lnSpc>
              <a:spcBef>
                <a:spcPts val="0"/>
              </a:spcBef>
              <a:spcAft>
                <a:spcPts val="0"/>
              </a:spcAft>
              <a:buClr>
                <a:schemeClr val="dk1"/>
              </a:buClr>
              <a:buSzPts val="1100"/>
              <a:buFont typeface="Arial"/>
              <a:buNone/>
            </a:pPr>
            <a:endParaRPr sz="1200">
              <a:solidFill>
                <a:schemeClr val="dk1"/>
              </a:solidFill>
            </a:endParaRPr>
          </a:p>
          <a:p>
            <a:pPr marL="457200" lvl="0" indent="457200" algn="l" rtl="0">
              <a:lnSpc>
                <a:spcPct val="130000"/>
              </a:lnSpc>
              <a:spcBef>
                <a:spcPts val="1000"/>
              </a:spcBef>
              <a:spcAft>
                <a:spcPts val="0"/>
              </a:spcAft>
              <a:buSzPts val="770"/>
              <a:buNone/>
            </a:pPr>
            <a:endParaRPr sz="1600">
              <a:solidFill>
                <a:srgbClr val="2F5589"/>
              </a:solidFill>
            </a:endParaRPr>
          </a:p>
          <a:p>
            <a:pPr marL="0" lvl="0" indent="0" algn="l" rtl="0">
              <a:lnSpc>
                <a:spcPct val="130000"/>
              </a:lnSpc>
              <a:spcBef>
                <a:spcPts val="1000"/>
              </a:spcBef>
              <a:spcAft>
                <a:spcPts val="0"/>
              </a:spcAft>
              <a:buSzPts val="770"/>
              <a:buNone/>
            </a:pPr>
            <a:endParaRPr sz="2160"/>
          </a:p>
        </p:txBody>
      </p:sp>
      <p:pic>
        <p:nvPicPr>
          <p:cNvPr id="121" name="Google Shape;121;g2fa2c395b4c_0_13"/>
          <p:cNvPicPr preferRelativeResize="0"/>
          <p:nvPr/>
        </p:nvPicPr>
        <p:blipFill>
          <a:blip r:embed="rId3">
            <a:alphaModFix/>
          </a:blip>
          <a:stretch>
            <a:fillRect/>
          </a:stretch>
        </p:blipFill>
        <p:spPr>
          <a:xfrm>
            <a:off x="9984400" y="1481425"/>
            <a:ext cx="1926450" cy="1953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1c7bd7bcd9_0_3"/>
          <p:cNvSpPr txBox="1">
            <a:spLocks noGrp="1"/>
          </p:cNvSpPr>
          <p:nvPr>
            <p:ph type="title"/>
          </p:nvPr>
        </p:nvSpPr>
        <p:spPr>
          <a:xfrm>
            <a:off x="569431" y="531812"/>
            <a:ext cx="10515600" cy="8553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800"/>
              <a:t>State Registration Packet Pick-up</a:t>
            </a:r>
            <a:endParaRPr sz="3500"/>
          </a:p>
        </p:txBody>
      </p:sp>
      <p:sp>
        <p:nvSpPr>
          <p:cNvPr id="127" name="Google Shape;127;g31c7bd7bcd9_0_3"/>
          <p:cNvSpPr txBox="1">
            <a:spLocks noGrp="1"/>
          </p:cNvSpPr>
          <p:nvPr>
            <p:ph type="body" idx="1"/>
          </p:nvPr>
        </p:nvSpPr>
        <p:spPr>
          <a:xfrm>
            <a:off x="555950" y="1620535"/>
            <a:ext cx="5196600" cy="465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400"/>
              <a:buNone/>
            </a:pPr>
            <a:r>
              <a:rPr lang="en-US" sz="3000">
                <a:solidFill>
                  <a:srgbClr val="003365"/>
                </a:solidFill>
              </a:rPr>
              <a:t> Two Options</a:t>
            </a:r>
            <a:endParaRPr sz="3000">
              <a:solidFill>
                <a:srgbClr val="003365"/>
              </a:solidFill>
            </a:endParaRPr>
          </a:p>
        </p:txBody>
      </p:sp>
      <p:sp>
        <p:nvSpPr>
          <p:cNvPr id="128" name="Google Shape;128;g31c7bd7bcd9_0_3"/>
          <p:cNvSpPr txBox="1">
            <a:spLocks noGrp="1"/>
          </p:cNvSpPr>
          <p:nvPr>
            <p:ph type="body" idx="2"/>
          </p:nvPr>
        </p:nvSpPr>
        <p:spPr>
          <a:xfrm>
            <a:off x="569431" y="2224804"/>
            <a:ext cx="5183100" cy="3964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200000"/>
              </a:lnSpc>
              <a:spcBef>
                <a:spcPts val="0"/>
              </a:spcBef>
              <a:spcAft>
                <a:spcPts val="0"/>
              </a:spcAft>
              <a:buNone/>
            </a:pPr>
            <a:r>
              <a:rPr lang="en-US">
                <a:solidFill>
                  <a:srgbClr val="17406D"/>
                </a:solidFill>
              </a:rPr>
              <a:t>Two lines will be provided in the Registration area. One for those pre-registered with a time and those that did not. </a:t>
            </a:r>
            <a:endParaRPr>
              <a:solidFill>
                <a:srgbClr val="17406D"/>
              </a:solidFill>
            </a:endParaRPr>
          </a:p>
          <a:p>
            <a:pPr marL="0" lvl="0" indent="0" algn="ctr" rtl="0">
              <a:spcBef>
                <a:spcPts val="1000"/>
              </a:spcBef>
              <a:spcAft>
                <a:spcPts val="0"/>
              </a:spcAft>
              <a:buNone/>
            </a:pPr>
            <a:r>
              <a:rPr lang="en-US" b="1">
                <a:solidFill>
                  <a:srgbClr val="17406D"/>
                </a:solidFill>
              </a:rPr>
              <a:t>Pre-register deadline is </a:t>
            </a:r>
            <a:endParaRPr b="1">
              <a:solidFill>
                <a:srgbClr val="17406D"/>
              </a:solidFill>
            </a:endParaRPr>
          </a:p>
          <a:p>
            <a:pPr marL="0" lvl="0" indent="0" algn="ctr" rtl="0">
              <a:spcBef>
                <a:spcPts val="1000"/>
              </a:spcBef>
              <a:spcAft>
                <a:spcPts val="0"/>
              </a:spcAft>
              <a:buNone/>
            </a:pPr>
            <a:r>
              <a:rPr lang="en-US" b="1">
                <a:solidFill>
                  <a:srgbClr val="17406D"/>
                </a:solidFill>
              </a:rPr>
              <a:t>March 25</a:t>
            </a:r>
            <a:endParaRPr b="1">
              <a:solidFill>
                <a:srgbClr val="17406D"/>
              </a:solidFill>
            </a:endParaRPr>
          </a:p>
        </p:txBody>
      </p:sp>
      <p:sp>
        <p:nvSpPr>
          <p:cNvPr id="129" name="Google Shape;129;g31c7bd7bcd9_0_3"/>
          <p:cNvSpPr txBox="1">
            <a:spLocks noGrp="1"/>
          </p:cNvSpPr>
          <p:nvPr>
            <p:ph type="body" idx="3"/>
          </p:nvPr>
        </p:nvSpPr>
        <p:spPr>
          <a:xfrm>
            <a:off x="6531982" y="1620535"/>
            <a:ext cx="5077500" cy="465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400"/>
              <a:buNone/>
            </a:pPr>
            <a:r>
              <a:rPr lang="en-US" sz="3000">
                <a:solidFill>
                  <a:srgbClr val="17406D"/>
                </a:solidFill>
              </a:rPr>
              <a:t>QR Code</a:t>
            </a:r>
            <a:endParaRPr sz="3000">
              <a:solidFill>
                <a:srgbClr val="17406D"/>
              </a:solidFill>
            </a:endParaRPr>
          </a:p>
        </p:txBody>
      </p:sp>
      <p:sp>
        <p:nvSpPr>
          <p:cNvPr id="130" name="Google Shape;130;g31c7bd7bcd9_0_3"/>
          <p:cNvSpPr txBox="1">
            <a:spLocks noGrp="1"/>
          </p:cNvSpPr>
          <p:nvPr>
            <p:ph type="body" idx="4"/>
          </p:nvPr>
        </p:nvSpPr>
        <p:spPr>
          <a:xfrm>
            <a:off x="6531975" y="2085825"/>
            <a:ext cx="5077500" cy="41037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3613"/>
              <a:buNone/>
            </a:pPr>
            <a:endParaRPr sz="2500"/>
          </a:p>
        </p:txBody>
      </p:sp>
      <p:pic>
        <p:nvPicPr>
          <p:cNvPr id="131" name="Google Shape;131;g31c7bd7bcd9_0_3"/>
          <p:cNvPicPr preferRelativeResize="0"/>
          <p:nvPr/>
        </p:nvPicPr>
        <p:blipFill>
          <a:blip r:embed="rId3">
            <a:alphaModFix/>
          </a:blip>
          <a:stretch>
            <a:fillRect/>
          </a:stretch>
        </p:blipFill>
        <p:spPr>
          <a:xfrm>
            <a:off x="7046574" y="2085825"/>
            <a:ext cx="3752700" cy="3793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fa2c395b4c_0_8"/>
          <p:cNvSpPr txBox="1">
            <a:spLocks noGrp="1"/>
          </p:cNvSpPr>
          <p:nvPr>
            <p:ph type="title"/>
          </p:nvPr>
        </p:nvSpPr>
        <p:spPr>
          <a:xfrm>
            <a:off x="682906" y="365125"/>
            <a:ext cx="9965700" cy="9639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00000"/>
              <a:buNone/>
            </a:pPr>
            <a:r>
              <a:rPr lang="en-US"/>
              <a:t>Live Entertainment - Thursday Night</a:t>
            </a:r>
            <a:endParaRPr/>
          </a:p>
        </p:txBody>
      </p:sp>
      <p:sp>
        <p:nvSpPr>
          <p:cNvPr id="137" name="Google Shape;137;g2fa2c395b4c_0_8"/>
          <p:cNvSpPr txBox="1">
            <a:spLocks noGrp="1"/>
          </p:cNvSpPr>
          <p:nvPr>
            <p:ph type="body" idx="1"/>
          </p:nvPr>
        </p:nvSpPr>
        <p:spPr>
          <a:xfrm>
            <a:off x="682900" y="3369675"/>
            <a:ext cx="9269400" cy="3024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15000"/>
              </a:lnSpc>
              <a:spcBef>
                <a:spcPts val="0"/>
              </a:spcBef>
              <a:spcAft>
                <a:spcPts val="0"/>
              </a:spcAft>
              <a:buSzPts val="275"/>
              <a:buNone/>
            </a:pPr>
            <a:r>
              <a:rPr lang="en-US" sz="6568" b="1">
                <a:solidFill>
                  <a:srgbClr val="17406D"/>
                </a:solidFill>
                <a:highlight>
                  <a:srgbClr val="FFFFFF"/>
                </a:highlight>
              </a:rPr>
              <a:t>We’re excited to announce that the SkillsUSA Texas Champions Festival will feature country music artist Corey Kent! </a:t>
            </a:r>
            <a:endParaRPr sz="6568" b="1">
              <a:solidFill>
                <a:srgbClr val="17406D"/>
              </a:solidFill>
              <a:highlight>
                <a:srgbClr val="FFFFFF"/>
              </a:highlight>
            </a:endParaRPr>
          </a:p>
          <a:p>
            <a:pPr marL="0" lvl="0" indent="0" algn="ctr" rtl="0">
              <a:lnSpc>
                <a:spcPct val="115000"/>
              </a:lnSpc>
              <a:spcBef>
                <a:spcPts val="0"/>
              </a:spcBef>
              <a:spcAft>
                <a:spcPts val="0"/>
              </a:spcAft>
              <a:buClr>
                <a:schemeClr val="dk1"/>
              </a:buClr>
              <a:buSzPts val="275"/>
              <a:buFont typeface="Arial"/>
              <a:buNone/>
            </a:pPr>
            <a:endParaRPr sz="6568" b="1">
              <a:solidFill>
                <a:srgbClr val="17406D"/>
              </a:solidFill>
              <a:highlight>
                <a:srgbClr val="FFFFFF"/>
              </a:highlight>
            </a:endParaRPr>
          </a:p>
          <a:p>
            <a:pPr marL="457200" lvl="0" indent="457200" algn="l" rtl="0">
              <a:lnSpc>
                <a:spcPct val="115000"/>
              </a:lnSpc>
              <a:spcBef>
                <a:spcPts val="0"/>
              </a:spcBef>
              <a:spcAft>
                <a:spcPts val="0"/>
              </a:spcAft>
              <a:buClr>
                <a:schemeClr val="dk1"/>
              </a:buClr>
              <a:buSzPts val="275"/>
              <a:buFont typeface="Arial"/>
              <a:buNone/>
            </a:pPr>
            <a:r>
              <a:rPr lang="en-US" sz="6168" b="1">
                <a:solidFill>
                  <a:srgbClr val="17406D"/>
                </a:solidFill>
                <a:highlight>
                  <a:srgbClr val="FFFFFF"/>
                </a:highlight>
              </a:rPr>
              <a:t>Who Can Attend?</a:t>
            </a:r>
            <a:r>
              <a:rPr lang="en-US" sz="6168">
                <a:solidFill>
                  <a:srgbClr val="17406D"/>
                </a:solidFill>
                <a:highlight>
                  <a:srgbClr val="FFFFFF"/>
                </a:highlight>
              </a:rPr>
              <a:t> Only registered attendees will have access to this exclusive event. Any outside guests must pay a $50 fee by Wednesday before the event to attend.</a:t>
            </a:r>
            <a:endParaRPr sz="6168">
              <a:solidFill>
                <a:srgbClr val="17406D"/>
              </a:solidFill>
              <a:highlight>
                <a:srgbClr val="FFFFFF"/>
              </a:highlight>
            </a:endParaRPr>
          </a:p>
          <a:p>
            <a:pPr marL="457200" lvl="0" indent="457200" algn="l" rtl="0">
              <a:lnSpc>
                <a:spcPct val="115000"/>
              </a:lnSpc>
              <a:spcBef>
                <a:spcPts val="0"/>
              </a:spcBef>
              <a:spcAft>
                <a:spcPts val="0"/>
              </a:spcAft>
              <a:buClr>
                <a:schemeClr val="dk1"/>
              </a:buClr>
              <a:buSzPts val="275"/>
              <a:buFont typeface="Arial"/>
              <a:buNone/>
            </a:pPr>
            <a:r>
              <a:rPr lang="en-US" sz="6168" b="1">
                <a:solidFill>
                  <a:srgbClr val="17406D"/>
                </a:solidFill>
                <a:highlight>
                  <a:srgbClr val="FFFFFF"/>
                </a:highlight>
              </a:rPr>
              <a:t>Entry Requirements:</a:t>
            </a:r>
            <a:r>
              <a:rPr lang="en-US" sz="6168">
                <a:solidFill>
                  <a:srgbClr val="17406D"/>
                </a:solidFill>
                <a:highlight>
                  <a:srgbClr val="FFFFFF"/>
                </a:highlight>
              </a:rPr>
              <a:t> Green wristbands, included in your registration packet, will be required for concert entry.</a:t>
            </a:r>
            <a:endParaRPr sz="6168">
              <a:solidFill>
                <a:srgbClr val="17406D"/>
              </a:solidFill>
              <a:highlight>
                <a:srgbClr val="FFFFFF"/>
              </a:highlight>
            </a:endParaRPr>
          </a:p>
          <a:p>
            <a:pPr marL="457200" lvl="0" indent="457200" algn="l" rtl="0">
              <a:lnSpc>
                <a:spcPct val="115000"/>
              </a:lnSpc>
              <a:spcBef>
                <a:spcPts val="0"/>
              </a:spcBef>
              <a:spcAft>
                <a:spcPts val="0"/>
              </a:spcAft>
              <a:buClr>
                <a:schemeClr val="dk1"/>
              </a:buClr>
              <a:buSzPts val="275"/>
              <a:buFont typeface="Arial"/>
              <a:buNone/>
            </a:pPr>
            <a:r>
              <a:rPr lang="en-US" sz="6168" b="1">
                <a:solidFill>
                  <a:srgbClr val="17406D"/>
                </a:solidFill>
                <a:highlight>
                  <a:srgbClr val="FFFFFF"/>
                </a:highlight>
              </a:rPr>
              <a:t>Dress Code:</a:t>
            </a:r>
            <a:r>
              <a:rPr lang="en-US" sz="6168">
                <a:solidFill>
                  <a:srgbClr val="17406D"/>
                </a:solidFill>
                <a:highlight>
                  <a:srgbClr val="FFFFFF"/>
                </a:highlight>
              </a:rPr>
              <a:t> School dress code will be enforced—please ensure compliance.</a:t>
            </a:r>
            <a:endParaRPr sz="6168">
              <a:solidFill>
                <a:srgbClr val="17406D"/>
              </a:solidFill>
              <a:highlight>
                <a:srgbClr val="FFFFFF"/>
              </a:highlight>
            </a:endParaRPr>
          </a:p>
          <a:p>
            <a:pPr marL="2743200" lvl="0" indent="0" algn="l" rtl="0">
              <a:lnSpc>
                <a:spcPct val="115000"/>
              </a:lnSpc>
              <a:spcBef>
                <a:spcPts val="0"/>
              </a:spcBef>
              <a:spcAft>
                <a:spcPts val="0"/>
              </a:spcAft>
              <a:buClr>
                <a:schemeClr val="dk1"/>
              </a:buClr>
              <a:buSzPts val="275"/>
              <a:buFont typeface="Arial"/>
              <a:buNone/>
            </a:pPr>
            <a:r>
              <a:rPr lang="en-US" sz="6168" b="1" u="sng">
                <a:solidFill>
                  <a:srgbClr val="17406D"/>
                </a:solidFill>
                <a:highlight>
                  <a:srgbClr val="FFFFFF"/>
                </a:highlight>
              </a:rPr>
              <a:t>Schedule:</a:t>
            </a:r>
            <a:endParaRPr sz="6168" b="1" u="sng">
              <a:solidFill>
                <a:srgbClr val="17406D"/>
              </a:solidFill>
              <a:highlight>
                <a:srgbClr val="FFFFFF"/>
              </a:highlight>
            </a:endParaRPr>
          </a:p>
          <a:p>
            <a:pPr marL="2743200" lvl="0" indent="0" algn="l" rtl="0">
              <a:lnSpc>
                <a:spcPct val="115000"/>
              </a:lnSpc>
              <a:spcBef>
                <a:spcPts val="0"/>
              </a:spcBef>
              <a:spcAft>
                <a:spcPts val="0"/>
              </a:spcAft>
              <a:buClr>
                <a:schemeClr val="dk1"/>
              </a:buClr>
              <a:buSzPts val="275"/>
              <a:buFont typeface="Arial"/>
              <a:buNone/>
            </a:pPr>
            <a:r>
              <a:rPr lang="en-US" sz="6168" b="1">
                <a:solidFill>
                  <a:srgbClr val="17406D"/>
                </a:solidFill>
                <a:highlight>
                  <a:srgbClr val="FFFFFF"/>
                </a:highlight>
              </a:rPr>
              <a:t>Doors Open: 5:30 PM</a:t>
            </a:r>
            <a:endParaRPr sz="6168" b="1">
              <a:solidFill>
                <a:srgbClr val="17406D"/>
              </a:solidFill>
              <a:highlight>
                <a:srgbClr val="FFFFFF"/>
              </a:highlight>
            </a:endParaRPr>
          </a:p>
          <a:p>
            <a:pPr marL="2743200" lvl="0" indent="0" algn="l" rtl="0">
              <a:lnSpc>
                <a:spcPct val="115000"/>
              </a:lnSpc>
              <a:spcBef>
                <a:spcPts val="0"/>
              </a:spcBef>
              <a:spcAft>
                <a:spcPts val="0"/>
              </a:spcAft>
              <a:buClr>
                <a:schemeClr val="dk1"/>
              </a:buClr>
              <a:buSzPts val="275"/>
              <a:buFont typeface="Arial"/>
              <a:buNone/>
            </a:pPr>
            <a:r>
              <a:rPr lang="en-US" sz="6168" b="1">
                <a:solidFill>
                  <a:srgbClr val="17406D"/>
                </a:solidFill>
                <a:highlight>
                  <a:srgbClr val="FFFFFF"/>
                </a:highlight>
              </a:rPr>
              <a:t>Opening Act: 6:30 PM</a:t>
            </a:r>
            <a:endParaRPr sz="6168" b="1">
              <a:solidFill>
                <a:srgbClr val="17406D"/>
              </a:solidFill>
              <a:highlight>
                <a:srgbClr val="FFFFFF"/>
              </a:highlight>
            </a:endParaRPr>
          </a:p>
          <a:p>
            <a:pPr marL="2743200" lvl="0" indent="0" algn="l" rtl="0">
              <a:lnSpc>
                <a:spcPct val="115000"/>
              </a:lnSpc>
              <a:spcBef>
                <a:spcPts val="0"/>
              </a:spcBef>
              <a:spcAft>
                <a:spcPts val="0"/>
              </a:spcAft>
              <a:buClr>
                <a:schemeClr val="dk1"/>
              </a:buClr>
              <a:buSzPts val="275"/>
              <a:buFont typeface="Arial"/>
              <a:buNone/>
            </a:pPr>
            <a:r>
              <a:rPr lang="en-US" sz="6168" b="1">
                <a:solidFill>
                  <a:srgbClr val="17406D"/>
                </a:solidFill>
                <a:highlight>
                  <a:srgbClr val="FFFFFF"/>
                </a:highlight>
              </a:rPr>
              <a:t>Corey Kent Performance: 7:00 PM</a:t>
            </a:r>
            <a:endParaRPr sz="6168" b="1">
              <a:solidFill>
                <a:srgbClr val="17406D"/>
              </a:solidFill>
              <a:highlight>
                <a:srgbClr val="FFFFFF"/>
              </a:highlight>
            </a:endParaRPr>
          </a:p>
          <a:p>
            <a:pPr marL="0" lvl="0" indent="0" algn="l" rtl="0">
              <a:lnSpc>
                <a:spcPct val="115000"/>
              </a:lnSpc>
              <a:spcBef>
                <a:spcPts val="0"/>
              </a:spcBef>
              <a:spcAft>
                <a:spcPts val="0"/>
              </a:spcAft>
              <a:buClr>
                <a:schemeClr val="dk1"/>
              </a:buClr>
              <a:buSzPts val="275"/>
              <a:buFont typeface="Arial"/>
              <a:buNone/>
            </a:pPr>
            <a:endParaRPr sz="6168">
              <a:solidFill>
                <a:srgbClr val="505050"/>
              </a:solidFill>
              <a:highlight>
                <a:srgbClr val="FFFFFF"/>
              </a:highlight>
            </a:endParaRPr>
          </a:p>
          <a:p>
            <a:pPr marL="0" lvl="0" indent="0" algn="l" rtl="0">
              <a:lnSpc>
                <a:spcPct val="150000"/>
              </a:lnSpc>
              <a:spcBef>
                <a:spcPts val="1000"/>
              </a:spcBef>
              <a:spcAft>
                <a:spcPts val="0"/>
              </a:spcAft>
              <a:buSzPct val="278841"/>
              <a:buNone/>
            </a:pPr>
            <a:endParaRPr sz="2114" b="1">
              <a:solidFill>
                <a:srgbClr val="FF0000"/>
              </a:solidFill>
            </a:endParaRPr>
          </a:p>
        </p:txBody>
      </p:sp>
      <p:pic>
        <p:nvPicPr>
          <p:cNvPr id="138" name="Google Shape;138;g2fa2c395b4c_0_8"/>
          <p:cNvPicPr preferRelativeResize="0"/>
          <p:nvPr/>
        </p:nvPicPr>
        <p:blipFill>
          <a:blip r:embed="rId3">
            <a:alphaModFix/>
          </a:blip>
          <a:stretch>
            <a:fillRect/>
          </a:stretch>
        </p:blipFill>
        <p:spPr>
          <a:xfrm>
            <a:off x="568600" y="1412725"/>
            <a:ext cx="9745623" cy="1852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3d9b3ff41d_0_11"/>
          <p:cNvSpPr txBox="1">
            <a:spLocks noGrp="1"/>
          </p:cNvSpPr>
          <p:nvPr>
            <p:ph type="title"/>
          </p:nvPr>
        </p:nvSpPr>
        <p:spPr>
          <a:xfrm>
            <a:off x="569431" y="531812"/>
            <a:ext cx="10515600" cy="8553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000"/>
              <a:buNone/>
            </a:pPr>
            <a:r>
              <a:rPr lang="en-US" sz="3800"/>
              <a:t>Observers - Parents</a:t>
            </a:r>
            <a:endParaRPr sz="3500"/>
          </a:p>
        </p:txBody>
      </p:sp>
      <p:sp>
        <p:nvSpPr>
          <p:cNvPr id="144" name="Google Shape;144;g33d9b3ff41d_0_11"/>
          <p:cNvSpPr txBox="1">
            <a:spLocks noGrp="1"/>
          </p:cNvSpPr>
          <p:nvPr>
            <p:ph type="body" idx="1"/>
          </p:nvPr>
        </p:nvSpPr>
        <p:spPr>
          <a:xfrm>
            <a:off x="562675" y="1759510"/>
            <a:ext cx="5196600" cy="465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400"/>
              <a:buNone/>
            </a:pPr>
            <a:r>
              <a:rPr lang="en-US" sz="1950" u="sng">
                <a:solidFill>
                  <a:srgbClr val="284FA1"/>
                </a:solidFill>
                <a:highlight>
                  <a:srgbClr val="FFFFFF"/>
                </a:highlight>
              </a:rPr>
              <a:t>ALL ATTENDEES MUST HAVE VERIFICATION TO BE IN THE BUILDING.</a:t>
            </a:r>
            <a:endParaRPr sz="2650" u="sng">
              <a:solidFill>
                <a:srgbClr val="003365"/>
              </a:solidFill>
            </a:endParaRPr>
          </a:p>
        </p:txBody>
      </p:sp>
      <p:sp>
        <p:nvSpPr>
          <p:cNvPr id="145" name="Google Shape;145;g33d9b3ff41d_0_11"/>
          <p:cNvSpPr txBox="1">
            <a:spLocks noGrp="1"/>
          </p:cNvSpPr>
          <p:nvPr>
            <p:ph type="body" idx="2"/>
          </p:nvPr>
        </p:nvSpPr>
        <p:spPr>
          <a:xfrm>
            <a:off x="569431" y="2224804"/>
            <a:ext cx="5183100" cy="39648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1950" b="1">
                <a:solidFill>
                  <a:srgbClr val="DE1010"/>
                </a:solidFill>
                <a:highlight>
                  <a:srgbClr val="FFFFFF"/>
                </a:highlight>
              </a:rPr>
              <a:t>Any one under the age of 10 year old, must have a wristband and pay an observer badge fee of $50. All attendees wanting to attend the concert on Thursday must pay full registration ($100).</a:t>
            </a:r>
            <a:endParaRPr sz="1950" b="1">
              <a:solidFill>
                <a:srgbClr val="DE1010"/>
              </a:solidFill>
              <a:highlight>
                <a:srgbClr val="FFFFFF"/>
              </a:highlight>
            </a:endParaRPr>
          </a:p>
          <a:p>
            <a:pPr marL="0" lvl="0" indent="0" algn="ctr" rtl="0">
              <a:lnSpc>
                <a:spcPct val="115000"/>
              </a:lnSpc>
              <a:spcBef>
                <a:spcPts val="0"/>
              </a:spcBef>
              <a:spcAft>
                <a:spcPts val="0"/>
              </a:spcAft>
              <a:buClr>
                <a:schemeClr val="dk1"/>
              </a:buClr>
              <a:buSzPts val="1100"/>
              <a:buFont typeface="Arial"/>
              <a:buNone/>
            </a:pPr>
            <a:endParaRPr sz="1950" b="1">
              <a:solidFill>
                <a:srgbClr val="DE1010"/>
              </a:solidFill>
              <a:highlight>
                <a:srgbClr val="FFFFFF"/>
              </a:highlight>
            </a:endParaRPr>
          </a:p>
          <a:p>
            <a:pPr marL="0" lvl="0" indent="0" algn="ctr" rtl="0">
              <a:lnSpc>
                <a:spcPct val="115000"/>
              </a:lnSpc>
              <a:spcBef>
                <a:spcPts val="0"/>
              </a:spcBef>
              <a:spcAft>
                <a:spcPts val="0"/>
              </a:spcAft>
              <a:buNone/>
            </a:pPr>
            <a:r>
              <a:rPr lang="en-US" sz="1950" b="1">
                <a:solidFill>
                  <a:srgbClr val="403F42"/>
                </a:solidFill>
                <a:highlight>
                  <a:srgbClr val="FFFFFF"/>
                </a:highlight>
              </a:rPr>
              <a:t>SkillsUSA Texas is a cashless vendor and all payment for event can be made through the observer portal with a credit card or debit card, or onsite with Venmo. No Cash will be taken onsite!</a:t>
            </a:r>
            <a:endParaRPr sz="3700"/>
          </a:p>
        </p:txBody>
      </p:sp>
      <p:sp>
        <p:nvSpPr>
          <p:cNvPr id="146" name="Google Shape;146;g33d9b3ff41d_0_11"/>
          <p:cNvSpPr txBox="1">
            <a:spLocks noGrp="1"/>
          </p:cNvSpPr>
          <p:nvPr>
            <p:ph type="body" idx="3"/>
          </p:nvPr>
        </p:nvSpPr>
        <p:spPr>
          <a:xfrm>
            <a:off x="6531982" y="1620535"/>
            <a:ext cx="5077500" cy="465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1000"/>
              </a:spcBef>
              <a:spcAft>
                <a:spcPts val="0"/>
              </a:spcAft>
              <a:buSzPts val="2400"/>
              <a:buNone/>
            </a:pPr>
            <a:r>
              <a:rPr lang="en-US" sz="3000">
                <a:solidFill>
                  <a:srgbClr val="17406D"/>
                </a:solidFill>
              </a:rPr>
              <a:t>QR Code</a:t>
            </a:r>
            <a:endParaRPr sz="3000">
              <a:solidFill>
                <a:srgbClr val="17406D"/>
              </a:solidFill>
            </a:endParaRPr>
          </a:p>
        </p:txBody>
      </p:sp>
      <p:sp>
        <p:nvSpPr>
          <p:cNvPr id="147" name="Google Shape;147;g33d9b3ff41d_0_11"/>
          <p:cNvSpPr txBox="1">
            <a:spLocks noGrp="1"/>
          </p:cNvSpPr>
          <p:nvPr>
            <p:ph type="body" idx="4"/>
          </p:nvPr>
        </p:nvSpPr>
        <p:spPr>
          <a:xfrm>
            <a:off x="6531975" y="2085825"/>
            <a:ext cx="5077500" cy="4103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3613"/>
              <a:buNone/>
            </a:pPr>
            <a:endParaRPr sz="2500"/>
          </a:p>
        </p:txBody>
      </p:sp>
      <p:pic>
        <p:nvPicPr>
          <p:cNvPr id="148" name="Google Shape;148;g33d9b3ff41d_0_11"/>
          <p:cNvPicPr preferRelativeResize="0"/>
          <p:nvPr/>
        </p:nvPicPr>
        <p:blipFill>
          <a:blip r:embed="rId3">
            <a:alphaModFix/>
          </a:blip>
          <a:stretch>
            <a:fillRect/>
          </a:stretch>
        </p:blipFill>
        <p:spPr>
          <a:xfrm>
            <a:off x="6609050" y="2155350"/>
            <a:ext cx="4103700" cy="4103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fa115582e9_0_17"/>
          <p:cNvSpPr txBox="1">
            <a:spLocks noGrp="1"/>
          </p:cNvSpPr>
          <p:nvPr>
            <p:ph type="title"/>
          </p:nvPr>
        </p:nvSpPr>
        <p:spPr>
          <a:xfrm>
            <a:off x="682906" y="365125"/>
            <a:ext cx="9965700" cy="9639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44"/>
              <a:buNone/>
            </a:pPr>
            <a:r>
              <a:rPr lang="en-US"/>
              <a:t>Conference App - Yapp (March 15)</a:t>
            </a:r>
            <a:endParaRPr/>
          </a:p>
        </p:txBody>
      </p:sp>
      <p:sp>
        <p:nvSpPr>
          <p:cNvPr id="154" name="Google Shape;154;g2fa115582e9_0_17"/>
          <p:cNvSpPr txBox="1">
            <a:spLocks noGrp="1"/>
          </p:cNvSpPr>
          <p:nvPr>
            <p:ph type="body" idx="1"/>
          </p:nvPr>
        </p:nvSpPr>
        <p:spPr>
          <a:xfrm>
            <a:off x="4732575" y="1487275"/>
            <a:ext cx="4743600" cy="5023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0"/>
              </a:spcBef>
              <a:spcAft>
                <a:spcPts val="0"/>
              </a:spcAft>
              <a:buNone/>
            </a:pPr>
            <a:r>
              <a:rPr lang="en-US" sz="2150">
                <a:solidFill>
                  <a:srgbClr val="284FA1"/>
                </a:solidFill>
                <a:highlight>
                  <a:srgbClr val="FFFFFF"/>
                </a:highlight>
              </a:rPr>
              <a:t>We are beyond excited to be offering a more user-friendly app for this year’s State Leadership &amp; Skills Conference!</a:t>
            </a:r>
            <a:endParaRPr sz="2150">
              <a:solidFill>
                <a:srgbClr val="284FA1"/>
              </a:solidFill>
              <a:highlight>
                <a:srgbClr val="FFFFFF"/>
              </a:highlight>
            </a:endParaRPr>
          </a:p>
          <a:p>
            <a:pPr marL="0" lvl="0" indent="0" algn="l" rtl="0">
              <a:lnSpc>
                <a:spcPct val="115000"/>
              </a:lnSpc>
              <a:spcBef>
                <a:spcPts val="0"/>
              </a:spcBef>
              <a:spcAft>
                <a:spcPts val="0"/>
              </a:spcAft>
              <a:buClr>
                <a:schemeClr val="dk1"/>
              </a:buClr>
              <a:buSzPct val="51162"/>
              <a:buFont typeface="Arial"/>
              <a:buNone/>
            </a:pPr>
            <a:endParaRPr sz="2150">
              <a:solidFill>
                <a:srgbClr val="284FA1"/>
              </a:solidFill>
              <a:highlight>
                <a:srgbClr val="FFFFFF"/>
              </a:highlight>
            </a:endParaRPr>
          </a:p>
          <a:p>
            <a:pPr marL="0" lvl="0" indent="0" algn="l" rtl="0">
              <a:lnSpc>
                <a:spcPct val="115000"/>
              </a:lnSpc>
              <a:spcBef>
                <a:spcPts val="0"/>
              </a:spcBef>
              <a:spcAft>
                <a:spcPts val="0"/>
              </a:spcAft>
              <a:buNone/>
            </a:pPr>
            <a:r>
              <a:rPr lang="en-US" sz="2150">
                <a:solidFill>
                  <a:srgbClr val="284FA1"/>
                </a:solidFill>
                <a:highlight>
                  <a:srgbClr val="FFFFFF"/>
                </a:highlight>
              </a:rPr>
              <a:t>We are using a fantastic platform called </a:t>
            </a:r>
            <a:r>
              <a:rPr lang="en-US" sz="2200" b="1">
                <a:solidFill>
                  <a:srgbClr val="284FA1"/>
                </a:solidFill>
                <a:highlight>
                  <a:srgbClr val="FFFFFF"/>
                </a:highlight>
              </a:rPr>
              <a:t>Yapp</a:t>
            </a:r>
            <a:r>
              <a:rPr lang="en-US" sz="2150">
                <a:solidFill>
                  <a:srgbClr val="284FA1"/>
                </a:solidFill>
                <a:highlight>
                  <a:srgbClr val="FFFFFF"/>
                </a:highlight>
              </a:rPr>
              <a:t> to host our </a:t>
            </a:r>
            <a:r>
              <a:rPr lang="en-US" sz="2150" b="1">
                <a:solidFill>
                  <a:srgbClr val="284FA1"/>
                </a:solidFill>
                <a:highlight>
                  <a:srgbClr val="FFFFFF"/>
                </a:highlight>
              </a:rPr>
              <a:t>SLSCTX25 App </a:t>
            </a:r>
            <a:r>
              <a:rPr lang="en-US" sz="2150">
                <a:solidFill>
                  <a:srgbClr val="284FA1"/>
                </a:solidFill>
                <a:highlight>
                  <a:srgbClr val="FFFFFF"/>
                </a:highlight>
              </a:rPr>
              <a:t>so you’ll need to download that app first and foremost.</a:t>
            </a:r>
            <a:endParaRPr sz="2150">
              <a:solidFill>
                <a:srgbClr val="284FA1"/>
              </a:solidFill>
              <a:highlight>
                <a:srgbClr val="FFFFFF"/>
              </a:highlight>
            </a:endParaRPr>
          </a:p>
          <a:p>
            <a:pPr marL="0" lvl="0" indent="0" algn="l" rtl="0">
              <a:lnSpc>
                <a:spcPct val="115000"/>
              </a:lnSpc>
              <a:spcBef>
                <a:spcPts val="0"/>
              </a:spcBef>
              <a:spcAft>
                <a:spcPts val="0"/>
              </a:spcAft>
              <a:buClr>
                <a:schemeClr val="dk1"/>
              </a:buClr>
              <a:buSzPct val="51162"/>
              <a:buFont typeface="Arial"/>
              <a:buNone/>
            </a:pPr>
            <a:endParaRPr sz="2150">
              <a:solidFill>
                <a:srgbClr val="284FA1"/>
              </a:solidFill>
              <a:highlight>
                <a:srgbClr val="FFFFFF"/>
              </a:highlight>
            </a:endParaRPr>
          </a:p>
          <a:p>
            <a:pPr marL="0" lvl="0" indent="0" algn="l" rtl="0">
              <a:lnSpc>
                <a:spcPct val="115000"/>
              </a:lnSpc>
              <a:spcBef>
                <a:spcPts val="0"/>
              </a:spcBef>
              <a:spcAft>
                <a:spcPts val="0"/>
              </a:spcAft>
              <a:buClr>
                <a:schemeClr val="dk1"/>
              </a:buClr>
              <a:buSzPct val="51162"/>
              <a:buFont typeface="Arial"/>
              <a:buNone/>
            </a:pPr>
            <a:r>
              <a:rPr lang="en-US" sz="2150">
                <a:solidFill>
                  <a:srgbClr val="284FA1"/>
                </a:solidFill>
                <a:highlight>
                  <a:srgbClr val="FFFFFF"/>
                </a:highlight>
              </a:rPr>
              <a:t>﻿We will be adding updates to the app throughout the conference. There are several events and prize opportunities throughout the conference, and we will post updates on the app. Don't miss out!</a:t>
            </a:r>
            <a:endParaRPr sz="2150">
              <a:solidFill>
                <a:srgbClr val="284FA1"/>
              </a:solidFill>
              <a:highlight>
                <a:srgbClr val="FFFFFF"/>
              </a:highlight>
            </a:endParaRPr>
          </a:p>
          <a:p>
            <a:pPr marL="457200" lvl="0" indent="0" algn="l" rtl="0">
              <a:lnSpc>
                <a:spcPct val="115000"/>
              </a:lnSpc>
              <a:spcBef>
                <a:spcPts val="0"/>
              </a:spcBef>
              <a:spcAft>
                <a:spcPts val="0"/>
              </a:spcAft>
              <a:buNone/>
            </a:pPr>
            <a:endParaRPr/>
          </a:p>
        </p:txBody>
      </p:sp>
      <p:pic>
        <p:nvPicPr>
          <p:cNvPr id="155" name="Google Shape;155;g2fa115582e9_0_17"/>
          <p:cNvPicPr preferRelativeResize="0"/>
          <p:nvPr/>
        </p:nvPicPr>
        <p:blipFill>
          <a:blip r:embed="rId3">
            <a:alphaModFix/>
          </a:blip>
          <a:stretch>
            <a:fillRect/>
          </a:stretch>
        </p:blipFill>
        <p:spPr>
          <a:xfrm>
            <a:off x="522525" y="1437175"/>
            <a:ext cx="3905250" cy="51239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1415</Words>
  <Application>Microsoft Office PowerPoint</Application>
  <PresentationFormat>Widescreen</PresentationFormat>
  <Paragraphs>165</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Trebuchet MS</vt:lpstr>
      <vt:lpstr>Arial</vt:lpstr>
      <vt:lpstr>Arial Narrow</vt:lpstr>
      <vt:lpstr>Gill Sans</vt:lpstr>
      <vt:lpstr>Arial Black</vt:lpstr>
      <vt:lpstr>Jost</vt:lpstr>
      <vt:lpstr>Roboto</vt:lpstr>
      <vt:lpstr>Calibri</vt:lpstr>
      <vt:lpstr>Office Theme</vt:lpstr>
      <vt:lpstr>SkillsUSA Texas 2024 - 2025</vt:lpstr>
      <vt:lpstr>PowerPoint Presentation</vt:lpstr>
      <vt:lpstr>Membership - Registration</vt:lpstr>
      <vt:lpstr>State Conference: Testing</vt:lpstr>
      <vt:lpstr>Job Exhibits - Reg and Interviews</vt:lpstr>
      <vt:lpstr>State Registration Packet Pick-up</vt:lpstr>
      <vt:lpstr>Live Entertainment - Thursday Night</vt:lpstr>
      <vt:lpstr>Observers - Parents</vt:lpstr>
      <vt:lpstr>Conference App - Yapp (March 15)</vt:lpstr>
      <vt:lpstr>State Officer Application  - Deadline 3/15</vt:lpstr>
      <vt:lpstr>Delegate Session - Friday, April 3 @4pm</vt:lpstr>
      <vt:lpstr>PowerPoint Presentation</vt:lpstr>
      <vt:lpstr>PowerPoint Presentation</vt:lpstr>
      <vt:lpstr>SkillsUSA Texas Board Elections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SkillsUSA Texas 2024 - 2025</dc:title>
  <dc:creator>Amy Baxmann</dc:creator>
  <cp:lastModifiedBy>Stephanie Akins</cp:lastModifiedBy>
  <cp:revision>1</cp:revision>
  <dcterms:created xsi:type="dcterms:W3CDTF">2022-07-19T15:24:11Z</dcterms:created>
  <dcterms:modified xsi:type="dcterms:W3CDTF">2025-03-10T21:29:55Z</dcterms:modified>
</cp:coreProperties>
</file>